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handoutMasterIdLst>
    <p:handoutMasterId r:id="rId22"/>
  </p:handoutMasterIdLst>
  <p:sldIdLst>
    <p:sldId id="257" r:id="rId5"/>
    <p:sldId id="275" r:id="rId6"/>
    <p:sldId id="258" r:id="rId7"/>
    <p:sldId id="276" r:id="rId8"/>
    <p:sldId id="262" r:id="rId9"/>
    <p:sldId id="277" r:id="rId10"/>
    <p:sldId id="263" r:id="rId11"/>
    <p:sldId id="264" r:id="rId12"/>
    <p:sldId id="278" r:id="rId13"/>
    <p:sldId id="265" r:id="rId14"/>
    <p:sldId id="279" r:id="rId15"/>
    <p:sldId id="280" r:id="rId16"/>
    <p:sldId id="282" r:id="rId17"/>
    <p:sldId id="281" r:id="rId18"/>
    <p:sldId id="272" r:id="rId19"/>
    <p:sldId id="274" r:id="rId20"/>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336">
          <p15:clr>
            <a:srgbClr val="A4A3A4"/>
          </p15:clr>
        </p15:guide>
        <p15:guide id="5" orient="horz" pos="1920">
          <p15:clr>
            <a:srgbClr val="A4A3A4"/>
          </p15:clr>
        </p15:guide>
        <p15:guide id="6" orient="horz" pos="3984">
          <p15:clr>
            <a:srgbClr val="A4A3A4"/>
          </p15:clr>
        </p15:guide>
        <p15:guide id="7" orient="horz" pos="1152">
          <p15:clr>
            <a:srgbClr val="A4A3A4"/>
          </p15:clr>
        </p15:guide>
        <p15:guide id="8" pos="3839">
          <p15:clr>
            <a:srgbClr val="A4A3A4"/>
          </p15:clr>
        </p15:guide>
        <p15:guide id="9" pos="671">
          <p15:clr>
            <a:srgbClr val="A4A3A4"/>
          </p15:clr>
        </p15:guide>
        <p15:guide id="10" pos="7007">
          <p15:clr>
            <a:srgbClr val="A4A3A4"/>
          </p15:clr>
        </p15:guide>
        <p15:guide id="11" pos="6143">
          <p15:clr>
            <a:srgbClr val="A4A3A4"/>
          </p15:clr>
        </p15:guide>
        <p15:guide id="12" pos="3263">
          <p15:clr>
            <a:srgbClr val="A4A3A4"/>
          </p15:clr>
        </p15:guide>
        <p15:guide id="13" pos="7391">
          <p15:clr>
            <a:srgbClr val="A4A3A4"/>
          </p15:clr>
        </p15:guide>
        <p15:guide id="14" pos="369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779" autoAdjust="0"/>
    <p:restoredTop sz="83268" autoAdjust="0"/>
  </p:normalViewPr>
  <p:slideViewPr>
    <p:cSldViewPr showGuides="1">
      <p:cViewPr varScale="1">
        <p:scale>
          <a:sx n="62" d="100"/>
          <a:sy n="62" d="100"/>
        </p:scale>
        <p:origin x="1434" y="48"/>
      </p:cViewPr>
      <p:guideLst>
        <p:guide orient="horz" pos="2160"/>
        <p:guide orient="horz" pos="1008"/>
        <p:guide orient="horz" pos="3792"/>
        <p:guide orient="horz" pos="336"/>
        <p:guide orient="horz" pos="1920"/>
        <p:guide orient="horz" pos="3984"/>
        <p:guide orient="horz" pos="1152"/>
        <p:guide pos="3839"/>
        <p:guide pos="671"/>
        <p:guide pos="7007"/>
        <p:guide pos="6143"/>
        <p:guide pos="3263"/>
        <p:guide pos="7391"/>
        <p:guide pos="3695"/>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76" d="100"/>
          <a:sy n="76" d="100"/>
        </p:scale>
        <p:origin x="168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0BDD81-75E9-4F23-88EC-5D71423268AE}"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CF1D89C0-9F7C-484B-8CBE-C45302A7313F}">
      <dgm:prSet phldrT="[Text]" custT="1"/>
      <dgm:spPr/>
      <dgm:t>
        <a:bodyPr/>
        <a:lstStyle/>
        <a:p>
          <a:r>
            <a:rPr lang="en-US" sz="3200" b="1" dirty="0" smtClean="0">
              <a:solidFill>
                <a:schemeClr val="tx1"/>
              </a:solidFill>
            </a:rPr>
            <a:t>Microsoft edge</a:t>
          </a:r>
          <a:endParaRPr lang="en-GB" sz="3200" dirty="0">
            <a:solidFill>
              <a:schemeClr val="tx1"/>
            </a:solidFill>
          </a:endParaRPr>
        </a:p>
      </dgm:t>
    </dgm:pt>
    <dgm:pt modelId="{7A399751-4404-4396-8DC4-CA82569DC263}" type="parTrans" cxnId="{67BC209A-F1D7-4EA3-B4C3-71C2AC8B3161}">
      <dgm:prSet/>
      <dgm:spPr/>
      <dgm:t>
        <a:bodyPr/>
        <a:lstStyle/>
        <a:p>
          <a:endParaRPr lang="en-GB"/>
        </a:p>
      </dgm:t>
    </dgm:pt>
    <dgm:pt modelId="{05F82602-3455-4809-8DE3-3EB0BDE53C5F}" type="sibTrans" cxnId="{67BC209A-F1D7-4EA3-B4C3-71C2AC8B3161}">
      <dgm:prSet/>
      <dgm:spPr/>
      <dgm:t>
        <a:bodyPr/>
        <a:lstStyle/>
        <a:p>
          <a:endParaRPr lang="en-GB"/>
        </a:p>
      </dgm:t>
    </dgm:pt>
    <dgm:pt modelId="{19BAC0C9-0D8E-413E-8425-E7AD76FBB4E6}">
      <dgm:prSet phldrT="[Text]" custT="1"/>
      <dgm:spPr/>
      <dgm:t>
        <a:bodyPr/>
        <a:lstStyle/>
        <a:p>
          <a:r>
            <a:rPr lang="en-US" sz="1800" dirty="0" smtClean="0"/>
            <a:t>It is included in Windows 10 mobile, Xbox One and Windows 10 thereby replacing Microsoft explorer, as the default browser.</a:t>
          </a:r>
        </a:p>
      </dgm:t>
    </dgm:pt>
    <dgm:pt modelId="{16C6368A-CBFA-4C2F-87AA-90E25912DE9D}" type="parTrans" cxnId="{5E4EE4A9-ABF7-4E88-BDC8-F9D03BEECA08}">
      <dgm:prSet/>
      <dgm:spPr/>
      <dgm:t>
        <a:bodyPr/>
        <a:lstStyle/>
        <a:p>
          <a:endParaRPr lang="en-GB"/>
        </a:p>
      </dgm:t>
    </dgm:pt>
    <dgm:pt modelId="{BCC232B3-0C7C-4366-B151-F9DF2876D46B}" type="sibTrans" cxnId="{5E4EE4A9-ABF7-4E88-BDC8-F9D03BEECA08}">
      <dgm:prSet/>
      <dgm:spPr/>
      <dgm:t>
        <a:bodyPr/>
        <a:lstStyle/>
        <a:p>
          <a:endParaRPr lang="en-GB"/>
        </a:p>
      </dgm:t>
    </dgm:pt>
    <dgm:pt modelId="{FE6FC880-2825-43DB-A2A2-498B8180D347}" type="pres">
      <dgm:prSet presAssocID="{790BDD81-75E9-4F23-88EC-5D71423268AE}" presName="Name0" presStyleCnt="0">
        <dgm:presLayoutVars>
          <dgm:chMax val="11"/>
          <dgm:chPref val="11"/>
          <dgm:dir/>
          <dgm:resizeHandles/>
        </dgm:presLayoutVars>
      </dgm:prSet>
      <dgm:spPr/>
      <dgm:t>
        <a:bodyPr/>
        <a:lstStyle/>
        <a:p>
          <a:endParaRPr lang="en-GB"/>
        </a:p>
      </dgm:t>
    </dgm:pt>
    <dgm:pt modelId="{2AA58A34-BF27-4900-A291-7D1576D4C326}" type="pres">
      <dgm:prSet presAssocID="{19BAC0C9-0D8E-413E-8425-E7AD76FBB4E6}" presName="Accent2" presStyleCnt="0"/>
      <dgm:spPr/>
    </dgm:pt>
    <dgm:pt modelId="{9BC00419-5B15-441C-8B98-3CA46F221492}" type="pres">
      <dgm:prSet presAssocID="{19BAC0C9-0D8E-413E-8425-E7AD76FBB4E6}" presName="Accent" presStyleLbl="node1" presStyleIdx="0" presStyleCnt="2"/>
      <dgm:spPr/>
    </dgm:pt>
    <dgm:pt modelId="{A4F6A3E0-AB56-4F38-9438-DA8A6C4055D7}" type="pres">
      <dgm:prSet presAssocID="{19BAC0C9-0D8E-413E-8425-E7AD76FBB4E6}" presName="ParentBackground2" presStyleCnt="0"/>
      <dgm:spPr/>
    </dgm:pt>
    <dgm:pt modelId="{42BE227D-63C1-456F-9423-72F2F7863956}" type="pres">
      <dgm:prSet presAssocID="{19BAC0C9-0D8E-413E-8425-E7AD76FBB4E6}" presName="ParentBackground" presStyleLbl="fgAcc1" presStyleIdx="0" presStyleCnt="2"/>
      <dgm:spPr/>
      <dgm:t>
        <a:bodyPr/>
        <a:lstStyle/>
        <a:p>
          <a:endParaRPr lang="en-GB"/>
        </a:p>
      </dgm:t>
    </dgm:pt>
    <dgm:pt modelId="{C5B304D1-1658-4A3E-B962-25F809DC25A7}" type="pres">
      <dgm:prSet presAssocID="{19BAC0C9-0D8E-413E-8425-E7AD76FBB4E6}" presName="Parent2" presStyleLbl="revTx" presStyleIdx="0" presStyleCnt="0">
        <dgm:presLayoutVars>
          <dgm:chMax val="1"/>
          <dgm:chPref val="1"/>
          <dgm:bulletEnabled val="1"/>
        </dgm:presLayoutVars>
      </dgm:prSet>
      <dgm:spPr/>
      <dgm:t>
        <a:bodyPr/>
        <a:lstStyle/>
        <a:p>
          <a:endParaRPr lang="en-GB"/>
        </a:p>
      </dgm:t>
    </dgm:pt>
    <dgm:pt modelId="{859FF931-F198-4B99-B91C-92D471872873}" type="pres">
      <dgm:prSet presAssocID="{CF1D89C0-9F7C-484B-8CBE-C45302A7313F}" presName="Accent1" presStyleCnt="0"/>
      <dgm:spPr/>
    </dgm:pt>
    <dgm:pt modelId="{EA9976D0-D672-4D7F-94D0-58BC370D1D30}" type="pres">
      <dgm:prSet presAssocID="{CF1D89C0-9F7C-484B-8CBE-C45302A7313F}" presName="Accent" presStyleLbl="node1" presStyleIdx="1" presStyleCnt="2"/>
      <dgm:spPr/>
    </dgm:pt>
    <dgm:pt modelId="{4E90D9E3-51C2-4707-875D-D97D399CB9DC}" type="pres">
      <dgm:prSet presAssocID="{CF1D89C0-9F7C-484B-8CBE-C45302A7313F}" presName="ParentBackground1" presStyleCnt="0"/>
      <dgm:spPr/>
    </dgm:pt>
    <dgm:pt modelId="{4C0A86AA-0CA4-4AC3-B0BC-51C965F1E44D}" type="pres">
      <dgm:prSet presAssocID="{CF1D89C0-9F7C-484B-8CBE-C45302A7313F}" presName="ParentBackground" presStyleLbl="fgAcc1" presStyleIdx="1" presStyleCnt="2"/>
      <dgm:spPr/>
      <dgm:t>
        <a:bodyPr/>
        <a:lstStyle/>
        <a:p>
          <a:endParaRPr lang="en-GB"/>
        </a:p>
      </dgm:t>
    </dgm:pt>
    <dgm:pt modelId="{4292EC97-1D5F-4D4E-B648-38FE0CB249E4}" type="pres">
      <dgm:prSet presAssocID="{CF1D89C0-9F7C-484B-8CBE-C45302A7313F}" presName="Parent1" presStyleLbl="revTx" presStyleIdx="0" presStyleCnt="0">
        <dgm:presLayoutVars>
          <dgm:chMax val="1"/>
          <dgm:chPref val="1"/>
          <dgm:bulletEnabled val="1"/>
        </dgm:presLayoutVars>
      </dgm:prSet>
      <dgm:spPr/>
      <dgm:t>
        <a:bodyPr/>
        <a:lstStyle/>
        <a:p>
          <a:endParaRPr lang="en-GB"/>
        </a:p>
      </dgm:t>
    </dgm:pt>
  </dgm:ptLst>
  <dgm:cxnLst>
    <dgm:cxn modelId="{C34BB96F-F48E-46B3-9A28-C417FE8CF91E}" type="presOf" srcId="{CF1D89C0-9F7C-484B-8CBE-C45302A7313F}" destId="{4C0A86AA-0CA4-4AC3-B0BC-51C965F1E44D}" srcOrd="0" destOrd="0" presId="urn:microsoft.com/office/officeart/2011/layout/CircleProcess"/>
    <dgm:cxn modelId="{7837C168-D91E-4DE5-A91E-9448E8CC1F5B}" type="presOf" srcId="{CF1D89C0-9F7C-484B-8CBE-C45302A7313F}" destId="{4292EC97-1D5F-4D4E-B648-38FE0CB249E4}" srcOrd="1" destOrd="0" presId="urn:microsoft.com/office/officeart/2011/layout/CircleProcess"/>
    <dgm:cxn modelId="{DB5B475F-9E08-4140-84A7-C47B81368303}" type="presOf" srcId="{790BDD81-75E9-4F23-88EC-5D71423268AE}" destId="{FE6FC880-2825-43DB-A2A2-498B8180D347}" srcOrd="0" destOrd="0" presId="urn:microsoft.com/office/officeart/2011/layout/CircleProcess"/>
    <dgm:cxn modelId="{52BFEC76-30EC-4960-A744-D81FD06FAFA1}" type="presOf" srcId="{19BAC0C9-0D8E-413E-8425-E7AD76FBB4E6}" destId="{42BE227D-63C1-456F-9423-72F2F7863956}" srcOrd="0" destOrd="0" presId="urn:microsoft.com/office/officeart/2011/layout/CircleProcess"/>
    <dgm:cxn modelId="{5E4EE4A9-ABF7-4E88-BDC8-F9D03BEECA08}" srcId="{790BDD81-75E9-4F23-88EC-5D71423268AE}" destId="{19BAC0C9-0D8E-413E-8425-E7AD76FBB4E6}" srcOrd="1" destOrd="0" parTransId="{16C6368A-CBFA-4C2F-87AA-90E25912DE9D}" sibTransId="{BCC232B3-0C7C-4366-B151-F9DF2876D46B}"/>
    <dgm:cxn modelId="{18665932-5E00-4421-9052-E9857795D4F3}" type="presOf" srcId="{19BAC0C9-0D8E-413E-8425-E7AD76FBB4E6}" destId="{C5B304D1-1658-4A3E-B962-25F809DC25A7}" srcOrd="1" destOrd="0" presId="urn:microsoft.com/office/officeart/2011/layout/CircleProcess"/>
    <dgm:cxn modelId="{67BC209A-F1D7-4EA3-B4C3-71C2AC8B3161}" srcId="{790BDD81-75E9-4F23-88EC-5D71423268AE}" destId="{CF1D89C0-9F7C-484B-8CBE-C45302A7313F}" srcOrd="0" destOrd="0" parTransId="{7A399751-4404-4396-8DC4-CA82569DC263}" sibTransId="{05F82602-3455-4809-8DE3-3EB0BDE53C5F}"/>
    <dgm:cxn modelId="{6D3CE200-D778-4E33-8B75-580418033B61}" type="presParOf" srcId="{FE6FC880-2825-43DB-A2A2-498B8180D347}" destId="{2AA58A34-BF27-4900-A291-7D1576D4C326}" srcOrd="0" destOrd="0" presId="urn:microsoft.com/office/officeart/2011/layout/CircleProcess"/>
    <dgm:cxn modelId="{7C2FBFD0-A271-473B-8B62-860D524BEE45}" type="presParOf" srcId="{2AA58A34-BF27-4900-A291-7D1576D4C326}" destId="{9BC00419-5B15-441C-8B98-3CA46F221492}" srcOrd="0" destOrd="0" presId="urn:microsoft.com/office/officeart/2011/layout/CircleProcess"/>
    <dgm:cxn modelId="{E9CEB359-77DF-4611-AAC0-0100A4AB11B9}" type="presParOf" srcId="{FE6FC880-2825-43DB-A2A2-498B8180D347}" destId="{A4F6A3E0-AB56-4F38-9438-DA8A6C4055D7}" srcOrd="1" destOrd="0" presId="urn:microsoft.com/office/officeart/2011/layout/CircleProcess"/>
    <dgm:cxn modelId="{F72EEDBB-0208-47C2-AE69-DA02BC189498}" type="presParOf" srcId="{A4F6A3E0-AB56-4F38-9438-DA8A6C4055D7}" destId="{42BE227D-63C1-456F-9423-72F2F7863956}" srcOrd="0" destOrd="0" presId="urn:microsoft.com/office/officeart/2011/layout/CircleProcess"/>
    <dgm:cxn modelId="{3A74331A-488C-4268-A9A5-57A6CF772AC4}" type="presParOf" srcId="{FE6FC880-2825-43DB-A2A2-498B8180D347}" destId="{C5B304D1-1658-4A3E-B962-25F809DC25A7}" srcOrd="2" destOrd="0" presId="urn:microsoft.com/office/officeart/2011/layout/CircleProcess"/>
    <dgm:cxn modelId="{08D634DD-C8B0-483B-8178-FDA965D23482}" type="presParOf" srcId="{FE6FC880-2825-43DB-A2A2-498B8180D347}" destId="{859FF931-F198-4B99-B91C-92D471872873}" srcOrd="3" destOrd="0" presId="urn:microsoft.com/office/officeart/2011/layout/CircleProcess"/>
    <dgm:cxn modelId="{8DEC515B-33DA-4A62-AD26-19DB9FE8F4C8}" type="presParOf" srcId="{859FF931-F198-4B99-B91C-92D471872873}" destId="{EA9976D0-D672-4D7F-94D0-58BC370D1D30}" srcOrd="0" destOrd="0" presId="urn:microsoft.com/office/officeart/2011/layout/CircleProcess"/>
    <dgm:cxn modelId="{DBB74F06-9842-498A-95D1-0393FCE784D3}" type="presParOf" srcId="{FE6FC880-2825-43DB-A2A2-498B8180D347}" destId="{4E90D9E3-51C2-4707-875D-D97D399CB9DC}" srcOrd="4" destOrd="0" presId="urn:microsoft.com/office/officeart/2011/layout/CircleProcess"/>
    <dgm:cxn modelId="{A7B9488C-EA1A-4AF2-9DF4-FEB61E85C45F}" type="presParOf" srcId="{4E90D9E3-51C2-4707-875D-D97D399CB9DC}" destId="{4C0A86AA-0CA4-4AC3-B0BC-51C965F1E44D}" srcOrd="0" destOrd="0" presId="urn:microsoft.com/office/officeart/2011/layout/CircleProcess"/>
    <dgm:cxn modelId="{5EF5E6FE-1E6D-4D71-8233-5560CA6B0226}" type="presParOf" srcId="{FE6FC880-2825-43DB-A2A2-498B8180D347}" destId="{4292EC97-1D5F-4D4E-B648-38FE0CB249E4}" srcOrd="5"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0FF4EA-1783-4CFF-B355-136BCD5FA4A2}" type="doc">
      <dgm:prSet loTypeId="urn:microsoft.com/office/officeart/2005/8/layout/arrow4" loCatId="process" qsTypeId="urn:microsoft.com/office/officeart/2005/8/quickstyle/simple1" qsCatId="simple" csTypeId="urn:microsoft.com/office/officeart/2005/8/colors/accent1_2" csCatId="accent1" phldr="1"/>
      <dgm:spPr/>
      <dgm:t>
        <a:bodyPr/>
        <a:lstStyle/>
        <a:p>
          <a:endParaRPr lang="en-GB"/>
        </a:p>
      </dgm:t>
    </dgm:pt>
    <dgm:pt modelId="{018456A9-819A-436D-808E-B24D717ACA2F}">
      <dgm:prSet phldrT="[Text]"/>
      <dgm:spPr/>
      <dgm:t>
        <a:bodyPr/>
        <a:lstStyle/>
        <a:p>
          <a:r>
            <a:rPr lang="en-US" dirty="0" smtClean="0"/>
            <a:t>The notes in OneNote can be shared with other users via a network or internet.</a:t>
          </a:r>
          <a:endParaRPr lang="en-GB" dirty="0"/>
        </a:p>
      </dgm:t>
    </dgm:pt>
    <dgm:pt modelId="{76997A68-25B3-4E94-90E7-40D7451DAADE}" type="parTrans" cxnId="{77F4DE49-5ABA-4C0F-B95D-E7E6E4638A75}">
      <dgm:prSet/>
      <dgm:spPr/>
      <dgm:t>
        <a:bodyPr/>
        <a:lstStyle/>
        <a:p>
          <a:endParaRPr lang="en-GB"/>
        </a:p>
      </dgm:t>
    </dgm:pt>
    <dgm:pt modelId="{A6097425-596C-48E6-BA5B-1EA0530570F9}" type="sibTrans" cxnId="{77F4DE49-5ABA-4C0F-B95D-E7E6E4638A75}">
      <dgm:prSet/>
      <dgm:spPr/>
      <dgm:t>
        <a:bodyPr/>
        <a:lstStyle/>
        <a:p>
          <a:endParaRPr lang="en-GB"/>
        </a:p>
      </dgm:t>
    </dgm:pt>
    <dgm:pt modelId="{8D6B4209-9B24-411C-BF1C-998429EF3FFA}" type="pres">
      <dgm:prSet presAssocID="{910FF4EA-1783-4CFF-B355-136BCD5FA4A2}" presName="compositeShape" presStyleCnt="0">
        <dgm:presLayoutVars>
          <dgm:chMax val="2"/>
          <dgm:dir/>
          <dgm:resizeHandles val="exact"/>
        </dgm:presLayoutVars>
      </dgm:prSet>
      <dgm:spPr/>
      <dgm:t>
        <a:bodyPr/>
        <a:lstStyle/>
        <a:p>
          <a:endParaRPr lang="en-GB"/>
        </a:p>
      </dgm:t>
    </dgm:pt>
    <dgm:pt modelId="{518F21D8-686C-4647-BC22-4A9E471CAC28}" type="pres">
      <dgm:prSet presAssocID="{018456A9-819A-436D-808E-B24D717ACA2F}" presName="upArrow" presStyleLbl="node1" presStyleIdx="0" presStyleCnt="1" custLinFactNeighborX="1532" custLinFactNeighborY="-12052"/>
      <dgm:spPr/>
    </dgm:pt>
    <dgm:pt modelId="{025414E6-13AF-4343-8E46-185ADE5DFC61}" type="pres">
      <dgm:prSet presAssocID="{018456A9-819A-436D-808E-B24D717ACA2F}" presName="upArrowText" presStyleLbl="revTx" presStyleIdx="0" presStyleCnt="1">
        <dgm:presLayoutVars>
          <dgm:chMax val="0"/>
          <dgm:bulletEnabled val="1"/>
        </dgm:presLayoutVars>
      </dgm:prSet>
      <dgm:spPr/>
      <dgm:t>
        <a:bodyPr/>
        <a:lstStyle/>
        <a:p>
          <a:endParaRPr lang="en-GB"/>
        </a:p>
      </dgm:t>
    </dgm:pt>
  </dgm:ptLst>
  <dgm:cxnLst>
    <dgm:cxn modelId="{77F4DE49-5ABA-4C0F-B95D-E7E6E4638A75}" srcId="{910FF4EA-1783-4CFF-B355-136BCD5FA4A2}" destId="{018456A9-819A-436D-808E-B24D717ACA2F}" srcOrd="0" destOrd="0" parTransId="{76997A68-25B3-4E94-90E7-40D7451DAADE}" sibTransId="{A6097425-596C-48E6-BA5B-1EA0530570F9}"/>
    <dgm:cxn modelId="{D1008924-AEB6-4B2F-BA61-885DB40279B2}" type="presOf" srcId="{910FF4EA-1783-4CFF-B355-136BCD5FA4A2}" destId="{8D6B4209-9B24-411C-BF1C-998429EF3FFA}" srcOrd="0" destOrd="0" presId="urn:microsoft.com/office/officeart/2005/8/layout/arrow4"/>
    <dgm:cxn modelId="{6A31095C-73E7-45FF-881B-2660EC1D3BE1}" type="presOf" srcId="{018456A9-819A-436D-808E-B24D717ACA2F}" destId="{025414E6-13AF-4343-8E46-185ADE5DFC61}" srcOrd="0" destOrd="0" presId="urn:microsoft.com/office/officeart/2005/8/layout/arrow4"/>
    <dgm:cxn modelId="{059E73F8-027C-4F42-9C22-FEBD248549BF}" type="presParOf" srcId="{8D6B4209-9B24-411C-BF1C-998429EF3FFA}" destId="{518F21D8-686C-4647-BC22-4A9E471CAC28}" srcOrd="0" destOrd="0" presId="urn:microsoft.com/office/officeart/2005/8/layout/arrow4"/>
    <dgm:cxn modelId="{0A2ECD4B-5513-429A-9431-D9A75E108657}" type="presParOf" srcId="{8D6B4209-9B24-411C-BF1C-998429EF3FFA}" destId="{025414E6-13AF-4343-8E46-185ADE5DFC61}" srcOrd="1" destOrd="0" presId="urn:microsoft.com/office/officeart/2005/8/layout/arrow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00419-5B15-441C-8B98-3CA46F221492}">
      <dsp:nvSpPr>
        <dsp:cNvPr id="0" name=""/>
        <dsp:cNvSpPr/>
      </dsp:nvSpPr>
      <dsp:spPr>
        <a:xfrm>
          <a:off x="3731270" y="1204121"/>
          <a:ext cx="2988914" cy="298887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BE227D-63C1-456F-9423-72F2F7863956}">
      <dsp:nvSpPr>
        <dsp:cNvPr id="0" name=""/>
        <dsp:cNvSpPr/>
      </dsp:nvSpPr>
      <dsp:spPr>
        <a:xfrm>
          <a:off x="3830856" y="1303768"/>
          <a:ext cx="2789077" cy="2789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It is included in Windows 10 mobile, Xbox One and Windows 10 thereby replacing Microsoft explorer, as the default browser.</a:t>
          </a:r>
        </a:p>
      </dsp:txBody>
      <dsp:txXfrm>
        <a:off x="4229865" y="1702354"/>
        <a:ext cx="1992388" cy="1992406"/>
      </dsp:txXfrm>
    </dsp:sp>
    <dsp:sp modelId="{EA9976D0-D672-4D7F-94D0-58BC370D1D30}">
      <dsp:nvSpPr>
        <dsp:cNvPr id="0" name=""/>
        <dsp:cNvSpPr/>
      </dsp:nvSpPr>
      <dsp:spPr>
        <a:xfrm rot="2700000">
          <a:off x="643052" y="1203788"/>
          <a:ext cx="2989012" cy="298901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C0A86AA-0CA4-4AC3-B0BC-51C965F1E44D}">
      <dsp:nvSpPr>
        <dsp:cNvPr id="0" name=""/>
        <dsp:cNvSpPr/>
      </dsp:nvSpPr>
      <dsp:spPr>
        <a:xfrm>
          <a:off x="743020" y="1303768"/>
          <a:ext cx="2789077" cy="2789578"/>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tx1"/>
              </a:solidFill>
            </a:rPr>
            <a:t>Microsoft edge</a:t>
          </a:r>
          <a:endParaRPr lang="en-GB" sz="3200" kern="1200" dirty="0">
            <a:solidFill>
              <a:schemeClr val="tx1"/>
            </a:solidFill>
          </a:endParaRPr>
        </a:p>
      </dsp:txBody>
      <dsp:txXfrm>
        <a:off x="1141365" y="1702354"/>
        <a:ext cx="1992388" cy="1992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F21D8-686C-4647-BC22-4A9E471CAC28}">
      <dsp:nvSpPr>
        <dsp:cNvPr id="0" name=""/>
        <dsp:cNvSpPr/>
      </dsp:nvSpPr>
      <dsp:spPr>
        <a:xfrm>
          <a:off x="265858" y="0"/>
          <a:ext cx="1592096" cy="3384376"/>
        </a:xfrm>
        <a:prstGeom prst="upArrow">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5414E6-13AF-4343-8E46-185ADE5DFC61}">
      <dsp:nvSpPr>
        <dsp:cNvPr id="0" name=""/>
        <dsp:cNvSpPr/>
      </dsp:nvSpPr>
      <dsp:spPr>
        <a:xfrm>
          <a:off x="1881327" y="0"/>
          <a:ext cx="2701740" cy="33843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48" tIns="0" rIns="206248" bIns="206248" numCol="1" spcCol="1270" anchor="ctr" anchorCtr="0">
          <a:noAutofit/>
        </a:bodyPr>
        <a:lstStyle/>
        <a:p>
          <a:pPr lvl="0" algn="l" defTabSz="1289050">
            <a:lnSpc>
              <a:spcPct val="90000"/>
            </a:lnSpc>
            <a:spcBef>
              <a:spcPct val="0"/>
            </a:spcBef>
            <a:spcAft>
              <a:spcPct val="35000"/>
            </a:spcAft>
          </a:pPr>
          <a:r>
            <a:rPr lang="en-US" sz="2900" kern="1200" dirty="0" smtClean="0"/>
            <a:t>The notes in OneNote can be shared with other users via a network or internet.</a:t>
          </a:r>
          <a:endParaRPr lang="en-GB" sz="2900" kern="1200" dirty="0"/>
        </a:p>
      </dsp:txBody>
      <dsp:txXfrm>
        <a:off x="1881327" y="0"/>
        <a:ext cx="2701740" cy="3384376"/>
      </dsp:txXfrm>
    </dsp:sp>
  </dsp:spTree>
</dsp:drawing>
</file>

<file path=ppt/diagrams/layout1.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4CE221E-83ED-4F6C-BA5F-3F9E6FDB6953}" type="datetimeFigureOut">
              <a:rPr lang="en-US"/>
              <a:t>12/19/2017</a:t>
            </a:fld>
            <a:endParaRPr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4CBEF8-5CDE-472B-839B-B8BB0C881006}" type="slidenum">
              <a:rPr/>
              <a:t>‹#›</a:t>
            </a:fld>
            <a:endParaRPr dirty="0"/>
          </a:p>
        </p:txBody>
      </p:sp>
    </p:spTree>
    <p:extLst>
      <p:ext uri="{BB962C8B-B14F-4D97-AF65-F5344CB8AC3E}">
        <p14:creationId xmlns:p14="http://schemas.microsoft.com/office/powerpoint/2010/main" val="426328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853E5F-CE67-483C-A264-F17AC70E9CA2}" type="datetimeFigureOut">
              <a:rPr lang="en-US"/>
              <a:t>12/19/2017</a:t>
            </a:fld>
            <a:endParaRPr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B98AFB-CB0D-4DFE-87B9-B4B0D0DE73CD}" type="slidenum">
              <a:rPr/>
              <a:t>‹#›</a:t>
            </a:fld>
            <a:endParaRPr dirty="0"/>
          </a:p>
        </p:txBody>
      </p:sp>
    </p:spTree>
    <p:extLst>
      <p:ext uri="{BB962C8B-B14F-4D97-AF65-F5344CB8AC3E}">
        <p14:creationId xmlns:p14="http://schemas.microsoft.com/office/powerpoint/2010/main" val="251280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a:t>
            </a:fld>
            <a:endParaRPr lang="en-US" dirty="0"/>
          </a:p>
        </p:txBody>
      </p:sp>
    </p:spTree>
    <p:extLst>
      <p:ext uri="{BB962C8B-B14F-4D97-AF65-F5344CB8AC3E}">
        <p14:creationId xmlns:p14="http://schemas.microsoft.com/office/powerpoint/2010/main" val="286401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3</a:t>
            </a:fld>
            <a:endParaRPr lang="en-US" dirty="0"/>
          </a:p>
        </p:txBody>
      </p:sp>
    </p:spTree>
    <p:extLst>
      <p:ext uri="{BB962C8B-B14F-4D97-AF65-F5344CB8AC3E}">
        <p14:creationId xmlns:p14="http://schemas.microsoft.com/office/powerpoint/2010/main" val="2248304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link</a:t>
            </a:r>
          </a:p>
          <a:p>
            <a:r>
              <a:rPr lang="en-US" dirty="0" smtClean="0"/>
              <a:t>https://support.office.com/en-us/article/Get-started-at-Office-com-91a4ec74-67fe-4a84-a268-f6bdf3da1804</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4</a:t>
            </a:fld>
            <a:endParaRPr lang="en-US" dirty="0"/>
          </a:p>
        </p:txBody>
      </p:sp>
    </p:spTree>
    <p:extLst>
      <p:ext uri="{BB962C8B-B14F-4D97-AF65-F5344CB8AC3E}">
        <p14:creationId xmlns:p14="http://schemas.microsoft.com/office/powerpoint/2010/main" val="132337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was released in Aug. 2015</a:t>
            </a:r>
          </a:p>
          <a:p>
            <a:r>
              <a:rPr lang="en-US" sz="1200" kern="1200" dirty="0" smtClean="0">
                <a:solidFill>
                  <a:schemeClr val="tx1"/>
                </a:solidFill>
                <a:effectLst/>
                <a:latin typeface="+mn-lt"/>
                <a:ea typeface="+mn-ea"/>
                <a:cs typeface="+mn-cs"/>
              </a:rPr>
              <a:t>They are accessible using apps for windows </a:t>
            </a:r>
            <a:r>
              <a:rPr lang="en-US" sz="1200" kern="1200" dirty="0" err="1" smtClean="0">
                <a:solidFill>
                  <a:schemeClr val="tx1"/>
                </a:solidFill>
                <a:effectLst/>
                <a:latin typeface="+mn-lt"/>
                <a:ea typeface="+mn-ea"/>
                <a:cs typeface="+mn-cs"/>
              </a:rPr>
              <a:t>iOS</a:t>
            </a:r>
            <a:r>
              <a:rPr lang="en-US" sz="1200" kern="1200" dirty="0" smtClean="0">
                <a:solidFill>
                  <a:schemeClr val="tx1"/>
                </a:solidFill>
                <a:effectLst/>
                <a:latin typeface="+mn-lt"/>
                <a:ea typeface="+mn-ea"/>
                <a:cs typeface="+mn-cs"/>
              </a:rPr>
              <a:t>, Windows 10, office online/office 365, iPad and iPhone.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BB98AFB-CB0D-4DFE-87B9-B4B0D0DE73CD}" type="slidenum">
              <a:rPr lang="en-US" smtClean="0"/>
              <a:t>5</a:t>
            </a:fld>
            <a:endParaRPr lang="en-US" dirty="0"/>
          </a:p>
        </p:txBody>
      </p:sp>
    </p:spTree>
    <p:extLst>
      <p:ext uri="{BB962C8B-B14F-4D97-AF65-F5344CB8AC3E}">
        <p14:creationId xmlns:p14="http://schemas.microsoft.com/office/powerpoint/2010/main" val="1859910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Presentations are viewed, edited and created in one's browser or accessible via a free mobile app.</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6</a:t>
            </a:fld>
            <a:endParaRPr lang="en-US" dirty="0"/>
          </a:p>
        </p:txBody>
      </p:sp>
    </p:spTree>
    <p:extLst>
      <p:ext uri="{BB962C8B-B14F-4D97-AF65-F5344CB8AC3E}">
        <p14:creationId xmlns:p14="http://schemas.microsoft.com/office/powerpoint/2010/main" val="4183545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integrates with </a:t>
            </a:r>
            <a:r>
              <a:rPr lang="en-US" sz="1200" kern="1200" dirty="0" err="1" smtClean="0">
                <a:solidFill>
                  <a:schemeClr val="tx1"/>
                </a:solidFill>
                <a:effectLst/>
                <a:latin typeface="+mn-lt"/>
                <a:ea typeface="+mn-ea"/>
                <a:cs typeface="+mn-cs"/>
              </a:rPr>
              <a:t>Cortana</a:t>
            </a:r>
            <a:r>
              <a:rPr lang="en-US" sz="1200" kern="1200" dirty="0" smtClean="0">
                <a:solidFill>
                  <a:schemeClr val="tx1"/>
                </a:solidFill>
                <a:effectLst/>
                <a:latin typeface="+mn-lt"/>
                <a:ea typeface="+mn-ea"/>
                <a:cs typeface="+mn-cs"/>
              </a:rPr>
              <a:t> digital assistant and Microsoft online platforms.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6BB98AFB-CB0D-4DFE-87B9-B4B0D0DE73CD}" type="slidenum">
              <a:rPr lang="en-US" smtClean="0"/>
              <a:t>7</a:t>
            </a:fld>
            <a:endParaRPr lang="en-US" dirty="0"/>
          </a:p>
        </p:txBody>
      </p:sp>
    </p:spTree>
    <p:extLst>
      <p:ext uri="{BB962C8B-B14F-4D97-AF65-F5344CB8AC3E}">
        <p14:creationId xmlns:p14="http://schemas.microsoft.com/office/powerpoint/2010/main" val="122250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8</a:t>
            </a:fld>
            <a:endParaRPr lang="en-US" dirty="0"/>
          </a:p>
        </p:txBody>
      </p:sp>
    </p:spTree>
    <p:extLst>
      <p:ext uri="{BB962C8B-B14F-4D97-AF65-F5344CB8AC3E}">
        <p14:creationId xmlns:p14="http://schemas.microsoft.com/office/powerpoint/2010/main" val="1037472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publish it, one uploads it to the web and can decide who can view it.</a:t>
            </a:r>
          </a:p>
          <a:p>
            <a:r>
              <a:rPr lang="en-US" sz="1200" kern="1200" dirty="0" smtClean="0">
                <a:solidFill>
                  <a:schemeClr val="tx1"/>
                </a:solidFill>
                <a:effectLst/>
                <a:latin typeface="+mn-lt"/>
                <a:ea typeface="+mn-ea"/>
                <a:cs typeface="+mn-cs"/>
              </a:rPr>
              <a:t>The app allows the mix owner to get information about who watches your mix, the duration of time they have spent on each slide or poll question.</a:t>
            </a:r>
          </a:p>
          <a:p>
            <a:r>
              <a:rPr lang="en-US" sz="1200" b="1" kern="1200" dirty="0" smtClean="0">
                <a:solidFill>
                  <a:schemeClr val="tx1"/>
                </a:solidFill>
                <a:effectLst/>
                <a:latin typeface="+mn-lt"/>
                <a:ea typeface="+mn-ea"/>
                <a:cs typeface="+mn-cs"/>
              </a:rPr>
              <a:t>The data can be exported to Microsoft Excel for analysis.</a:t>
            </a:r>
          </a:p>
          <a:p>
            <a:r>
              <a:rPr lang="en-US" sz="1200" kern="1200" dirty="0" smtClean="0">
                <a:solidFill>
                  <a:schemeClr val="tx1"/>
                </a:solidFill>
                <a:effectLst/>
                <a:latin typeface="+mn-lt"/>
                <a:ea typeface="+mn-ea"/>
                <a:cs typeface="+mn-cs"/>
              </a:rPr>
              <a:t>Microsoft is turning it into part of PowerPoint officially on May 1, 2018.</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9</a:t>
            </a:fld>
            <a:endParaRPr lang="en-US" dirty="0"/>
          </a:p>
        </p:txBody>
      </p:sp>
    </p:spTree>
    <p:extLst>
      <p:ext uri="{BB962C8B-B14F-4D97-AF65-F5344CB8AC3E}">
        <p14:creationId xmlns:p14="http://schemas.microsoft.com/office/powerpoint/2010/main" val="1257307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app gathers user’s notes, drawings (typed or handwritten), audio commentaries and screen clipping.</a:t>
            </a:r>
          </a:p>
          <a:p>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10</a:t>
            </a:fld>
            <a:endParaRPr lang="en-US" dirty="0"/>
          </a:p>
        </p:txBody>
      </p:sp>
    </p:spTree>
    <p:extLst>
      <p:ext uri="{BB962C8B-B14F-4D97-AF65-F5344CB8AC3E}">
        <p14:creationId xmlns:p14="http://schemas.microsoft.com/office/powerpoint/2010/main" val="3076649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app enables users to enter typed text using keyboards, insert pictures and create tables.</a:t>
            </a:r>
          </a:p>
          <a:p>
            <a:r>
              <a:rPr lang="en-US" sz="1200" kern="1200" dirty="0" smtClean="0">
                <a:solidFill>
                  <a:schemeClr val="tx1"/>
                </a:solidFill>
                <a:effectLst/>
                <a:latin typeface="+mn-lt"/>
                <a:ea typeface="+mn-ea"/>
                <a:cs typeface="+mn-cs"/>
              </a:rPr>
              <a:t>The program saves data automatically as a user works</a:t>
            </a:r>
          </a:p>
          <a:p>
            <a:r>
              <a:rPr lang="en-US" sz="1200" kern="1200" dirty="0" smtClean="0">
                <a:solidFill>
                  <a:schemeClr val="tx1"/>
                </a:solidFill>
                <a:effectLst/>
                <a:latin typeface="+mn-lt"/>
                <a:ea typeface="+mn-ea"/>
                <a:cs typeface="+mn-cs"/>
              </a:rPr>
              <a:t>It saves the information in sections of pages within a notebook. The notebook allows one to organize, share and possibly collect unpublished materials unlike wikis and word processors.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program commonly runs on desktop PCs or laptops.</a:t>
            </a:r>
          </a:p>
          <a:p>
            <a:r>
              <a:rPr lang="en-US" sz="1200" kern="1200" dirty="0" smtClean="0">
                <a:solidFill>
                  <a:schemeClr val="tx1"/>
                </a:solidFill>
                <a:effectLst/>
                <a:latin typeface="+mn-lt"/>
                <a:ea typeface="+mn-ea"/>
                <a:cs typeface="+mn-cs"/>
              </a:rPr>
              <a:t>It can also be used in pen-enabled tablets.</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6BB98AFB-CB0D-4DFE-87B9-B4B0D0DE73CD}" type="slidenum">
              <a:rPr lang="en-US" smtClean="0"/>
              <a:t>11</a:t>
            </a:fld>
            <a:endParaRPr lang="en-US" dirty="0"/>
          </a:p>
        </p:txBody>
      </p:sp>
    </p:spTree>
    <p:extLst>
      <p:ext uri="{BB962C8B-B14F-4D97-AF65-F5344CB8AC3E}">
        <p14:creationId xmlns:p14="http://schemas.microsoft.com/office/powerpoint/2010/main" val="3203311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Office apps also separate personal from professional tasks and allow employees to report only work related data to avoid breach of privacy or other legal grey areas. </a:t>
            </a:r>
          </a:p>
          <a:p>
            <a:endParaRPr lang="en-US" dirty="0" smtClean="0"/>
          </a:p>
          <a:p>
            <a:r>
              <a:rPr lang="en-US" dirty="0" smtClean="0"/>
              <a:t>A though research around these apps is lacking. The app help an employee on focus on what he wants to achieve, apart from keeping track of time. </a:t>
            </a:r>
          </a:p>
          <a:p>
            <a:r>
              <a:rPr lang="en-US" dirty="0" smtClean="0"/>
              <a:t>This has led to a die-hard customer base from individuals that use these app.</a:t>
            </a:r>
            <a:endParaRPr lang="en-US" dirty="0"/>
          </a:p>
        </p:txBody>
      </p:sp>
      <p:sp>
        <p:nvSpPr>
          <p:cNvPr id="4" name="Slide Number Placeholder 3"/>
          <p:cNvSpPr>
            <a:spLocks noGrp="1"/>
          </p:cNvSpPr>
          <p:nvPr>
            <p:ph type="sldNum" sz="quarter" idx="10"/>
          </p:nvPr>
        </p:nvSpPr>
        <p:spPr/>
        <p:txBody>
          <a:bodyPr/>
          <a:lstStyle/>
          <a:p>
            <a:fld id="{6BB98AFB-CB0D-4DFE-87B9-B4B0D0DE73CD}" type="slidenum">
              <a:rPr lang="en-US" smtClean="0"/>
              <a:t>15</a:t>
            </a:fld>
            <a:endParaRPr lang="en-US" dirty="0"/>
          </a:p>
        </p:txBody>
      </p:sp>
    </p:spTree>
    <p:extLst>
      <p:ext uri="{BB962C8B-B14F-4D97-AF65-F5344CB8AC3E}">
        <p14:creationId xmlns:p14="http://schemas.microsoft.com/office/powerpoint/2010/main" val="23785470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533400"/>
            <a:ext cx="5029200" cy="2514601"/>
          </a:xfrm>
        </p:spPr>
        <p:txBody>
          <a:bodyPr>
            <a:normAutofit/>
          </a:bodyPr>
          <a:lstStyle>
            <a:lvl1pPr>
              <a:defRPr sz="4000">
                <a:solidFill>
                  <a:schemeClr val="accent1"/>
                </a:solidFill>
              </a:defRPr>
            </a:lvl1pPr>
          </a:lstStyle>
          <a:p>
            <a:r>
              <a:rPr lang="en-US" smtClean="0"/>
              <a:t>Click to edit Master title style</a:t>
            </a:r>
            <a:endParaRPr/>
          </a:p>
        </p:txBody>
      </p:sp>
      <p:sp>
        <p:nvSpPr>
          <p:cNvPr id="3" name="Subtitle 2"/>
          <p:cNvSpPr>
            <a:spLocks noGrp="1"/>
          </p:cNvSpPr>
          <p:nvPr>
            <p:ph type="subTitle" idx="1"/>
          </p:nvPr>
        </p:nvSpPr>
        <p:spPr>
          <a:xfrm>
            <a:off x="1065212" y="3403600"/>
            <a:ext cx="5029201" cy="1397000"/>
          </a:xfrm>
        </p:spPr>
        <p:txBody>
          <a:bodyPr>
            <a:normAutofit/>
          </a:bodyPr>
          <a:lstStyle>
            <a:lvl1pPr marL="0" indent="0" algn="l">
              <a:spcBef>
                <a:spcPts val="60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5" name="Footer Placeholder 4"/>
          <p:cNvSpPr>
            <a:spLocks noGrp="1"/>
          </p:cNvSpPr>
          <p:nvPr>
            <p:ph type="ftr" sz="quarter" idx="11"/>
          </p:nvPr>
        </p:nvSpPr>
        <p:spPr>
          <a:xfrm>
            <a:off x="1065213" y="6432551"/>
            <a:ext cx="5653087" cy="273049"/>
          </a:xfrm>
        </p:spPr>
        <p:txBody>
          <a:bodyPr/>
          <a:lstStyle>
            <a:lvl1pPr>
              <a:defRPr>
                <a:effectLst/>
              </a:defRPr>
            </a:lvl1pPr>
          </a:lstStyle>
          <a:p>
            <a:r>
              <a:rPr lang="en-US" dirty="0"/>
              <a:t>Add a footer</a:t>
            </a:r>
          </a:p>
        </p:txBody>
      </p:sp>
      <p:sp>
        <p:nvSpPr>
          <p:cNvPr id="4" name="Date Placeholder 3"/>
          <p:cNvSpPr>
            <a:spLocks noGrp="1"/>
          </p:cNvSpPr>
          <p:nvPr>
            <p:ph type="dt" sz="half" idx="10"/>
          </p:nvPr>
        </p:nvSpPr>
        <p:spPr>
          <a:xfrm>
            <a:off x="6932612" y="6432551"/>
            <a:ext cx="1371600" cy="273049"/>
          </a:xfrm>
        </p:spPr>
        <p:txBody>
          <a:bodyPr/>
          <a:lstStyle/>
          <a:p>
            <a:fld id="{3E0FA9E5-6744-4841-888F-9E7CC0C2B7EC}" type="datetimeFigureOut">
              <a:rPr lang="en-US" smtClean="0"/>
              <a:t>12/19/2017</a:t>
            </a:fld>
            <a:endParaRPr lang="en-US" dirty="0"/>
          </a:p>
        </p:txBody>
      </p:sp>
      <p:sp>
        <p:nvSpPr>
          <p:cNvPr id="6" name="Slide Number Placeholder 5"/>
          <p:cNvSpPr>
            <a:spLocks noGrp="1"/>
          </p:cNvSpPr>
          <p:nvPr>
            <p:ph type="sldNum" sz="quarter" idx="12"/>
          </p:nvPr>
        </p:nvSpPr>
        <p:spPr>
          <a:xfrm>
            <a:off x="8532812" y="6432551"/>
            <a:ext cx="1219201" cy="273049"/>
          </a:xfrm>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0237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50674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5214" y="533400"/>
            <a:ext cx="8686800" cy="2286000"/>
          </a:xfrm>
        </p:spPr>
        <p:txBody>
          <a:bodyPr anchor="b">
            <a:normAutofit/>
          </a:bodyPr>
          <a:lstStyle>
            <a:lvl1pPr algn="l">
              <a:defRPr sz="5400" b="1" cap="none" baseline="0"/>
            </a:lvl1pPr>
          </a:lstStyle>
          <a:p>
            <a:r>
              <a:rPr lang="en-US" smtClean="0"/>
              <a:t>Click to edit Master title style</a:t>
            </a:r>
            <a:endParaRPr/>
          </a:p>
        </p:txBody>
      </p:sp>
      <p:sp>
        <p:nvSpPr>
          <p:cNvPr id="3" name="Text Placeholder 2"/>
          <p:cNvSpPr>
            <a:spLocks noGrp="1"/>
          </p:cNvSpPr>
          <p:nvPr>
            <p:ph type="body" idx="1"/>
          </p:nvPr>
        </p:nvSpPr>
        <p:spPr>
          <a:xfrm>
            <a:off x="1065214" y="3124200"/>
            <a:ext cx="8686800" cy="1371600"/>
          </a:xfrm>
        </p:spPr>
        <p:txBody>
          <a:bodyPr anchor="t">
            <a:normAutofit/>
          </a:bodyPr>
          <a:lstStyle>
            <a:lvl1pPr marL="0" indent="0">
              <a:spcBef>
                <a:spcPts val="600"/>
              </a:spcBef>
              <a:buNone/>
              <a:defRPr sz="24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92563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5212"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5464598" y="1828800"/>
            <a:ext cx="4251960"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240504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5211" y="533400"/>
            <a:ext cx="8686802" cy="10668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06521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521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5500053" y="1828799"/>
            <a:ext cx="4251960" cy="685801"/>
          </a:xfrm>
        </p:spPr>
        <p:txBody>
          <a:bodyPr anchor="ctr">
            <a:normAutofit/>
          </a:bodyPr>
          <a:lstStyle>
            <a:lvl1pPr marL="0" indent="0">
              <a:spcBef>
                <a:spcPts val="0"/>
              </a:spcBef>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500053" y="2590800"/>
            <a:ext cx="4251960" cy="3429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r>
              <a:rPr lang="en-US" dirty="0"/>
              <a:t>Add a footer</a:t>
            </a:r>
          </a:p>
        </p:txBody>
      </p:sp>
      <p:sp>
        <p:nvSpPr>
          <p:cNvPr id="7" name="Date Placeholder 6"/>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9" name="Slide Number Placeholder 8"/>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301549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r>
              <a:rPr lang="en-US" dirty="0"/>
              <a:t>Add a footer</a:t>
            </a:r>
          </a:p>
        </p:txBody>
      </p:sp>
      <p:sp>
        <p:nvSpPr>
          <p:cNvPr id="3" name="Date Placeholder 2"/>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5" name="Slide Number Placeholder 4"/>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370301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Add a footer</a:t>
            </a:r>
          </a:p>
        </p:txBody>
      </p:sp>
      <p:sp>
        <p:nvSpPr>
          <p:cNvPr id="2" name="Date Placeholder 1"/>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4" name="Slide Number Placeholder 3"/>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3088263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rmAutofit/>
          </a:bodyPr>
          <a:lstStyle>
            <a:lvl1pPr algn="l">
              <a:defRPr sz="3600" b="1"/>
            </a:lvl1pPr>
          </a:lstStyle>
          <a:p>
            <a:r>
              <a:rPr lang="en-US" smtClean="0"/>
              <a:t>Click to edit Master title style</a:t>
            </a:r>
            <a:endParaRPr/>
          </a:p>
        </p:txBody>
      </p:sp>
      <p:sp>
        <p:nvSpPr>
          <p:cNvPr id="3" name="Content Placeholder 2"/>
          <p:cNvSpPr>
            <a:spLocks noGrp="1"/>
          </p:cNvSpPr>
          <p:nvPr>
            <p:ph idx="1"/>
          </p:nvPr>
        </p:nvSpPr>
        <p:spPr>
          <a:xfrm>
            <a:off x="5865813" y="533400"/>
            <a:ext cx="5867400" cy="54864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solidFill>
                  <a:schemeClr val="tx1">
                    <a:lumMod val="65000"/>
                    <a:lumOff val="3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7" name="Slide Number Placeholder 6"/>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100083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5213" y="533400"/>
            <a:ext cx="4114800" cy="1524000"/>
          </a:xfrm>
        </p:spPr>
        <p:txBody>
          <a:bodyPr anchor="b">
            <a:noAutofit/>
          </a:bodyPr>
          <a:lstStyle>
            <a:lvl1pPr algn="l">
              <a:defRPr sz="3600" b="1"/>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5865812" y="533400"/>
            <a:ext cx="5780173" cy="5791200"/>
          </a:xfrm>
          <a:ln w="50800">
            <a:solidFill>
              <a:schemeClr val="tx1">
                <a:lumMod val="65000"/>
                <a:lumOff val="35000"/>
              </a:schemeClr>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65213" y="2209800"/>
            <a:ext cx="4114800" cy="3810000"/>
          </a:xfrm>
        </p:spPr>
        <p:txBody>
          <a:bodyPr>
            <a:normAutofit/>
          </a:bodyPr>
          <a:lstStyle>
            <a:lvl1pPr marL="0" indent="0">
              <a:lnSpc>
                <a:spcPct val="110000"/>
              </a:lnSpc>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728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84147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61412" y="533400"/>
            <a:ext cx="2362201"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065213" y="533400"/>
            <a:ext cx="7467599"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r>
              <a:rPr lang="en-US" dirty="0"/>
              <a:t>Add a footer</a:t>
            </a:r>
          </a:p>
        </p:txBody>
      </p:sp>
      <p:sp>
        <p:nvSpPr>
          <p:cNvPr id="4" name="Date Placeholder 3"/>
          <p:cNvSpPr>
            <a:spLocks noGrp="1"/>
          </p:cNvSpPr>
          <p:nvPr>
            <p:ph type="dt" sz="half" idx="10"/>
          </p:nvPr>
        </p:nvSpPr>
        <p:spPr/>
        <p:txBody>
          <a:bodyPr/>
          <a:lstStyle/>
          <a:p>
            <a:fld id="{3E0FA9E5-6744-4841-888F-9E7CC0C2B7EC}" type="datetimeFigureOut">
              <a:rPr lang="en-US" smtClean="0"/>
              <a:t>12/19/2017</a:t>
            </a:fld>
            <a:endParaRPr lang="en-US" dirty="0"/>
          </a:p>
        </p:txBody>
      </p:sp>
      <p:sp>
        <p:nvSpPr>
          <p:cNvPr id="6" name="Slide Number Placeholder 5"/>
          <p:cNvSpPr>
            <a:spLocks noGrp="1"/>
          </p:cNvSpPr>
          <p:nvPr>
            <p:ph type="sldNum" sz="quarter" idx="12"/>
          </p:nvPr>
        </p:nvSpPr>
        <p:spPr/>
        <p:txBody>
          <a:bodyPr/>
          <a:lstStyle/>
          <a:p>
            <a:fld id="{AAEAE4A8-A6E5-453E-B946-FB774B73F48C}" type="slidenum">
              <a:rPr lang="en-US" smtClean="0"/>
              <a:t>‹#›</a:t>
            </a:fld>
            <a:endParaRPr lang="en-US" dirty="0"/>
          </a:p>
        </p:txBody>
      </p:sp>
    </p:spTree>
    <p:extLst>
      <p:ext uri="{BB962C8B-B14F-4D97-AF65-F5344CB8AC3E}">
        <p14:creationId xmlns:p14="http://schemas.microsoft.com/office/powerpoint/2010/main" val="2135436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auto">
          <a:xfrm>
            <a:off x="1065212" y="533400"/>
            <a:ext cx="8686801" cy="10668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065212" y="1828800"/>
            <a:ext cx="8686801" cy="4191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065213" y="6155267"/>
            <a:ext cx="5653087" cy="273049"/>
          </a:xfrm>
          <a:prstGeom prst="rect">
            <a:avLst/>
          </a:prstGeom>
        </p:spPr>
        <p:txBody>
          <a:bodyPr vert="horz" lIns="91440" tIns="45720" rIns="91440" bIns="45720" rtlCol="0" anchor="ctr"/>
          <a:lstStyle>
            <a:lvl1pPr algn="l">
              <a:defRPr sz="1100">
                <a:solidFill>
                  <a:schemeClr val="tx1"/>
                </a:solidFill>
              </a:defRPr>
            </a:lvl1pPr>
          </a:lstStyle>
          <a:p>
            <a:r>
              <a:rPr lang="en-US" dirty="0"/>
              <a:t>Add a footer</a:t>
            </a:r>
          </a:p>
        </p:txBody>
      </p:sp>
      <p:sp>
        <p:nvSpPr>
          <p:cNvPr id="4" name="Date Placeholder 3"/>
          <p:cNvSpPr>
            <a:spLocks noGrp="1"/>
          </p:cNvSpPr>
          <p:nvPr>
            <p:ph type="dt" sz="half" idx="2"/>
          </p:nvPr>
        </p:nvSpPr>
        <p:spPr>
          <a:xfrm>
            <a:off x="6932612" y="6155267"/>
            <a:ext cx="1371600" cy="273049"/>
          </a:xfrm>
          <a:prstGeom prst="rect">
            <a:avLst/>
          </a:prstGeom>
        </p:spPr>
        <p:txBody>
          <a:bodyPr vert="horz" lIns="91440" tIns="45720" rIns="91440" bIns="45720" rtlCol="0" anchor="ctr"/>
          <a:lstStyle>
            <a:lvl1pPr algn="r">
              <a:defRPr sz="1100">
                <a:solidFill>
                  <a:schemeClr val="tx1"/>
                </a:solidFill>
              </a:defRPr>
            </a:lvl1pPr>
          </a:lstStyle>
          <a:p>
            <a:fld id="{3E0FA9E5-6744-4841-888F-9E7CC0C2B7EC}" type="datetimeFigureOut">
              <a:rPr lang="en-US" smtClean="0"/>
              <a:pPr/>
              <a:t>12/19/2017</a:t>
            </a:fld>
            <a:endParaRPr lang="en-US" dirty="0"/>
          </a:p>
        </p:txBody>
      </p:sp>
      <p:sp>
        <p:nvSpPr>
          <p:cNvPr id="6" name="Slide Number Placeholder 5"/>
          <p:cNvSpPr>
            <a:spLocks noGrp="1"/>
          </p:cNvSpPr>
          <p:nvPr>
            <p:ph type="sldNum" sz="quarter" idx="4"/>
          </p:nvPr>
        </p:nvSpPr>
        <p:spPr>
          <a:xfrm>
            <a:off x="8532812" y="6155267"/>
            <a:ext cx="1219201" cy="273049"/>
          </a:xfrm>
          <a:prstGeom prst="rect">
            <a:avLst/>
          </a:prstGeom>
        </p:spPr>
        <p:txBody>
          <a:bodyPr vert="horz" lIns="91440" tIns="45720" rIns="91440" bIns="45720" rtlCol="0" anchor="ctr"/>
          <a:lstStyle>
            <a:lvl1pPr algn="r">
              <a:defRPr sz="1100">
                <a:solidFill>
                  <a:schemeClr val="tx1"/>
                </a:solidFill>
              </a:defRPr>
            </a:lvl1pPr>
          </a:lstStyle>
          <a:p>
            <a:fld id="{AAEAE4A8-A6E5-453E-B946-FB774B73F48C}" type="slidenum">
              <a:rPr lang="en-US" smtClean="0"/>
              <a:pPr/>
              <a:t>‹#›</a:t>
            </a:fld>
            <a:endParaRPr lang="en-US" dirty="0"/>
          </a:p>
        </p:txBody>
      </p:sp>
    </p:spTree>
    <p:extLst>
      <p:ext uri="{BB962C8B-B14F-4D97-AF65-F5344CB8AC3E}">
        <p14:creationId xmlns:p14="http://schemas.microsoft.com/office/powerpoint/2010/main" val="1327670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80000"/>
        </a:lnSpc>
        <a:spcBef>
          <a:spcPct val="0"/>
        </a:spcBef>
        <a:buNone/>
        <a:defRPr sz="3600" b="1" kern="1200">
          <a:solidFill>
            <a:schemeClr val="accent1"/>
          </a:solidFill>
          <a:latin typeface="+mj-lt"/>
          <a:ea typeface="+mj-ea"/>
          <a:cs typeface="+mj-cs"/>
        </a:defRPr>
      </a:lvl1pPr>
    </p:titleStyle>
    <p:bodyStyle>
      <a:lvl1pPr marL="274320" indent="-228600" algn="l" defTabSz="914400" rtl="0" eaLnBrk="1" latinLnBrk="0" hangingPunct="1">
        <a:lnSpc>
          <a:spcPct val="90000"/>
        </a:lnSpc>
        <a:spcBef>
          <a:spcPts val="1800"/>
        </a:spcBef>
        <a:buClr>
          <a:schemeClr val="tx1">
            <a:lumMod val="65000"/>
            <a:lumOff val="35000"/>
          </a:schemeClr>
        </a:buClr>
        <a:buSzPct val="80000"/>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tx1">
            <a:lumMod val="65000"/>
            <a:lumOff val="35000"/>
          </a:schemeClr>
        </a:buClr>
        <a:buSzPct val="80000"/>
        <a:buFont typeface="Arial" pitchFamily="34" charset="0"/>
        <a:buChar char="•"/>
        <a:defRPr sz="1800" kern="1200">
          <a:solidFill>
            <a:schemeClr val="tx1"/>
          </a:solidFill>
          <a:latin typeface="+mn-lt"/>
          <a:ea typeface="+mn-ea"/>
          <a:cs typeface="+mn-cs"/>
        </a:defRPr>
      </a:lvl2pPr>
      <a:lvl3pPr marL="77724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600" kern="1200">
          <a:solidFill>
            <a:schemeClr val="tx1"/>
          </a:solidFill>
          <a:latin typeface="+mn-lt"/>
          <a:ea typeface="+mn-ea"/>
          <a:cs typeface="+mn-cs"/>
        </a:defRPr>
      </a:lvl3pPr>
      <a:lvl4pPr marL="960120" indent="-18288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4pPr>
      <a:lvl5pPr marL="1097280" indent="-137160" algn="l" defTabSz="914400" rtl="0" eaLnBrk="1" latinLnBrk="0" hangingPunct="1">
        <a:lnSpc>
          <a:spcPct val="90000"/>
        </a:lnSpc>
        <a:spcBef>
          <a:spcPts val="600"/>
        </a:spcBef>
        <a:buClr>
          <a:schemeClr val="tx1">
            <a:lumMod val="65000"/>
            <a:lumOff val="35000"/>
          </a:schemeClr>
        </a:buClr>
        <a:buSzPct val="80000"/>
        <a:buFont typeface="Arial" pitchFamily="34" charset="0"/>
        <a:buChar char="•"/>
        <a:defRPr sz="1400" kern="1200">
          <a:solidFill>
            <a:schemeClr val="tx1"/>
          </a:solidFill>
          <a:latin typeface="+mn-lt"/>
          <a:ea typeface="+mn-ea"/>
          <a:cs typeface="+mn-cs"/>
        </a:defRPr>
      </a:lvl5pPr>
      <a:lvl6pPr marL="123444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6pPr>
      <a:lvl7pPr marL="137160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7pPr>
      <a:lvl8pPr marL="150876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8pPr>
      <a:lvl9pPr marL="1645920" indent="-137160" algn="l" defTabSz="914400" rtl="0" eaLnBrk="1" latinLnBrk="0" hangingPunct="1">
        <a:spcBef>
          <a:spcPts val="600"/>
        </a:spcBef>
        <a:buSzPct val="80000"/>
        <a:buFont typeface="Arial" pitchFamily="34" charset="0"/>
        <a:buChar char="•"/>
        <a:defRPr sz="1400" kern="120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Microsoft Productivity Apps </a:t>
            </a:r>
          </a:p>
        </p:txBody>
      </p:sp>
      <p:sp>
        <p:nvSpPr>
          <p:cNvPr id="3" name="Content Placeholder 2"/>
          <p:cNvSpPr>
            <a:spLocks noGrp="1"/>
          </p:cNvSpPr>
          <p:nvPr>
            <p:ph type="subTitle" idx="1"/>
          </p:nvPr>
        </p:nvSpPr>
        <p:spPr/>
        <p:txBody>
          <a:bodyPr/>
          <a:lstStyle/>
          <a:p>
            <a:r>
              <a:rPr lang="en-US" dirty="0" smtClean="0"/>
              <a:t>Apps for today and tomorrow</a:t>
            </a:r>
            <a:endParaRPr lang="en-US" dirty="0"/>
          </a:p>
          <a:p>
            <a:endParaRPr lang="en-US" dirty="0"/>
          </a:p>
        </p:txBody>
      </p:sp>
    </p:spTree>
    <p:extLst>
      <p:ext uri="{BB962C8B-B14F-4D97-AF65-F5344CB8AC3E}">
        <p14:creationId xmlns:p14="http://schemas.microsoft.com/office/powerpoint/2010/main" val="3658128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065212" y="533400"/>
            <a:ext cx="8686801" cy="1066800"/>
          </a:xfrm>
        </p:spPr>
        <p:txBody>
          <a:bodyPr/>
          <a:lstStyle/>
          <a:p>
            <a:r>
              <a:rPr lang="en-US" dirty="0" smtClean="0"/>
              <a:t>Goals </a:t>
            </a:r>
            <a:r>
              <a:rPr lang="en-US" dirty="0"/>
              <a:t>and </a:t>
            </a:r>
            <a:r>
              <a:rPr lang="en-US" dirty="0" smtClean="0"/>
              <a:t>Objectives</a:t>
            </a:r>
            <a:endParaRPr lang="en-US" dirty="0"/>
          </a:p>
        </p:txBody>
      </p:sp>
      <p:sp>
        <p:nvSpPr>
          <p:cNvPr id="5" name="Content Placeholder 2"/>
          <p:cNvSpPr>
            <a:spLocks noGrp="1"/>
          </p:cNvSpPr>
          <p:nvPr>
            <p:ph idx="1"/>
          </p:nvPr>
        </p:nvSpPr>
        <p:spPr>
          <a:xfrm>
            <a:off x="1065212" y="1828800"/>
            <a:ext cx="8686801" cy="4191000"/>
          </a:xfrm>
        </p:spPr>
        <p:txBody>
          <a:bodyPr>
            <a:normAutofit/>
          </a:bodyPr>
          <a:lstStyle/>
          <a:p>
            <a:pPr lvl="1"/>
            <a:r>
              <a:rPr lang="en-US" sz="2800" b="1" dirty="0" smtClean="0"/>
              <a:t>Introduction to Microsoft productivity Apps</a:t>
            </a:r>
          </a:p>
          <a:p>
            <a:pPr lvl="1"/>
            <a:r>
              <a:rPr lang="en-US" sz="2800" b="1" dirty="0" smtClean="0"/>
              <a:t>Definition </a:t>
            </a:r>
            <a:r>
              <a:rPr lang="en-US" sz="2800" b="1" dirty="0"/>
              <a:t>of Productivity Apps </a:t>
            </a:r>
          </a:p>
          <a:p>
            <a:pPr lvl="1"/>
            <a:r>
              <a:rPr lang="en-US" sz="2800" b="1" dirty="0" smtClean="0"/>
              <a:t>Video</a:t>
            </a:r>
            <a:endParaRPr lang="en-US" sz="2800" b="1" dirty="0"/>
          </a:p>
          <a:p>
            <a:pPr lvl="1"/>
            <a:r>
              <a:rPr lang="en-US" sz="2800" b="1" dirty="0" smtClean="0"/>
              <a:t>Descriptions of specific Microsoft productivity apps</a:t>
            </a:r>
            <a:endParaRPr lang="en-US" sz="2800" b="1" dirty="0"/>
          </a:p>
          <a:p>
            <a:pPr lvl="1"/>
            <a:r>
              <a:rPr lang="en-US" sz="2800" b="1" dirty="0" smtClean="0"/>
              <a:t>Importance of  </a:t>
            </a:r>
            <a:r>
              <a:rPr lang="en-US" sz="2800" b="1" dirty="0"/>
              <a:t>Microsoft productivity Apps</a:t>
            </a:r>
          </a:p>
          <a:p>
            <a:endParaRPr lang="en-US" dirty="0"/>
          </a:p>
        </p:txBody>
      </p:sp>
    </p:spTree>
    <p:extLst>
      <p:ext uri="{BB962C8B-B14F-4D97-AF65-F5344CB8AC3E}">
        <p14:creationId xmlns:p14="http://schemas.microsoft.com/office/powerpoint/2010/main" val="484692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Introduction</a:t>
            </a:r>
          </a:p>
        </p:txBody>
      </p:sp>
      <p:sp>
        <p:nvSpPr>
          <p:cNvPr id="3" name="Content Placeholder 2"/>
          <p:cNvSpPr>
            <a:spLocks noGrp="1"/>
          </p:cNvSpPr>
          <p:nvPr>
            <p:ph idx="1"/>
          </p:nvPr>
        </p:nvSpPr>
        <p:spPr/>
        <p:txBody>
          <a:bodyPr>
            <a:normAutofit/>
          </a:bodyPr>
          <a:lstStyle/>
          <a:p>
            <a:r>
              <a:rPr lang="en-US" dirty="0"/>
              <a:t>Employee productivity is the measure of the efficiency of a particular worker or team of workers. These software serve to increase the efficiency of this workers by facilitating their work.</a:t>
            </a:r>
          </a:p>
          <a:p>
            <a:r>
              <a:rPr lang="en-US" dirty="0"/>
              <a:t>These are Microsoft apps that have been designed at the Microsoft garage that enable mobile users to get the same Microsoft services that they get in their computers. </a:t>
            </a:r>
          </a:p>
          <a:p>
            <a:r>
              <a:rPr lang="en-US" dirty="0" smtClean="0"/>
              <a:t>Productivity </a:t>
            </a:r>
            <a:r>
              <a:rPr lang="en-US" dirty="0"/>
              <a:t>apps are software devoted to making our work easier and our live more productive. This apps help one to do his personal job or task faster, efficiently and more cheaply</a:t>
            </a:r>
          </a:p>
        </p:txBody>
      </p:sp>
    </p:spTree>
    <p:extLst>
      <p:ext uri="{BB962C8B-B14F-4D97-AF65-F5344CB8AC3E}">
        <p14:creationId xmlns:p14="http://schemas.microsoft.com/office/powerpoint/2010/main" val="1637310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852" y="0"/>
            <a:ext cx="8686801" cy="519336"/>
          </a:xfrm>
        </p:spPr>
        <p:txBody>
          <a:bodyPr>
            <a:normAutofit fontScale="90000"/>
          </a:bodyPr>
          <a:lstStyle/>
          <a:p>
            <a:r>
              <a:rPr lang="en-US" dirty="0" smtClean="0"/>
              <a:t>Video 1</a:t>
            </a:r>
            <a:endParaRPr lang="en-US" dirty="0"/>
          </a:p>
        </p:txBody>
      </p:sp>
      <p:pic>
        <p:nvPicPr>
          <p:cNvPr id="7" name="0f934d06-f74b-42b0-8475-69c2c1e6_1280x720_2985">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33772" y="692696"/>
            <a:ext cx="11089232" cy="5444853"/>
          </a:xfrm>
          <a:prstGeom prst="rect">
            <a:avLst/>
          </a:prstGeom>
        </p:spPr>
      </p:pic>
    </p:spTree>
    <p:extLst>
      <p:ext uri="{BB962C8B-B14F-4D97-AF65-F5344CB8AC3E}">
        <p14:creationId xmlns:p14="http://schemas.microsoft.com/office/powerpoint/2010/main" val="143615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18182">
                <p:cTn id="7" fill="hold" display="0">
                  <p:stCondLst>
                    <p:cond delay="indefinite"/>
                  </p:stCondLst>
                </p:cTn>
                <p:tgtEl>
                  <p:spTgt spid="7"/>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1" y="33373"/>
            <a:ext cx="8686801" cy="731331"/>
          </a:xfrm>
        </p:spPr>
        <p:txBody>
          <a:bodyPr/>
          <a:lstStyle/>
          <a:p>
            <a:r>
              <a:rPr lang="en-US" dirty="0"/>
              <a:t>Millennial and technology</a:t>
            </a:r>
          </a:p>
        </p:txBody>
      </p:sp>
      <p:sp>
        <p:nvSpPr>
          <p:cNvPr id="3" name="Content Placeholder 2"/>
          <p:cNvSpPr>
            <a:spLocks noGrp="1"/>
          </p:cNvSpPr>
          <p:nvPr>
            <p:ph idx="1"/>
          </p:nvPr>
        </p:nvSpPr>
        <p:spPr>
          <a:xfrm>
            <a:off x="261765" y="1052736"/>
            <a:ext cx="7200800" cy="4191000"/>
          </a:xfrm>
        </p:spPr>
        <p:txBody>
          <a:bodyPr/>
          <a:lstStyle/>
          <a:p>
            <a:r>
              <a:rPr lang="en-US" dirty="0"/>
              <a:t>The list of Microsoft productivity apps include:</a:t>
            </a:r>
          </a:p>
          <a:p>
            <a:r>
              <a:rPr lang="en-US" b="1" dirty="0">
                <a:solidFill>
                  <a:srgbClr val="FF0000"/>
                </a:solidFill>
              </a:rPr>
              <a:t>Microsoft sway</a:t>
            </a:r>
          </a:p>
          <a:p>
            <a:pPr lvl="1"/>
            <a:r>
              <a:rPr lang="en-US" dirty="0" smtClean="0"/>
              <a:t>It </a:t>
            </a:r>
            <a:r>
              <a:rPr lang="en-US" dirty="0"/>
              <a:t>is a presentation program.</a:t>
            </a:r>
          </a:p>
          <a:p>
            <a:pPr lvl="1"/>
            <a:r>
              <a:rPr lang="en-US" dirty="0"/>
              <a:t>The app is entirely online</a:t>
            </a:r>
            <a:r>
              <a:rPr lang="en-US" dirty="0" smtClean="0"/>
              <a:t>.</a:t>
            </a:r>
            <a:endParaRPr lang="en-US" dirty="0"/>
          </a:p>
          <a:p>
            <a:pPr lvl="1"/>
            <a:r>
              <a:rPr lang="en-US" dirty="0"/>
              <a:t>It allows one to create documentation, newsletters, and presentation</a:t>
            </a:r>
          </a:p>
          <a:p>
            <a:pPr>
              <a:buFont typeface="Wingdings" panose="05000000000000000000" pitchFamily="2" charset="2"/>
              <a:buChar char="q"/>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10236" y="3284984"/>
            <a:ext cx="6685714" cy="3200000"/>
          </a:xfrm>
          <a:prstGeom prst="rect">
            <a:avLst/>
          </a:prstGeom>
        </p:spPr>
      </p:pic>
    </p:spTree>
    <p:extLst>
      <p:ext uri="{BB962C8B-B14F-4D97-AF65-F5344CB8AC3E}">
        <p14:creationId xmlns:p14="http://schemas.microsoft.com/office/powerpoint/2010/main" val="117342921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1765" y="260648"/>
            <a:ext cx="8280920" cy="4191000"/>
          </a:xfrm>
        </p:spPr>
        <p:txBody>
          <a:bodyPr/>
          <a:lstStyle/>
          <a:p>
            <a:r>
              <a:rPr lang="en-US" dirty="0"/>
              <a:t>The app allows users with Microsoft accounts to combine media and text. This enables them to come up with presentable websites.</a:t>
            </a:r>
          </a:p>
          <a:p>
            <a:r>
              <a:rPr lang="en-US" dirty="0"/>
              <a:t>It allows users to pull content from the internet or the device in use</a:t>
            </a:r>
            <a:r>
              <a:rPr lang="en-US" dirty="0" smtClean="0"/>
              <a:t>.</a:t>
            </a:r>
          </a:p>
          <a:p>
            <a:pPr marL="45720" indent="0">
              <a:buNone/>
            </a:pPr>
            <a:endParaRPr lang="en-US" dirty="0"/>
          </a:p>
          <a:p>
            <a:r>
              <a:rPr lang="en-US" dirty="0"/>
              <a:t>They are stored on Microsoft servers.</a:t>
            </a:r>
          </a:p>
          <a:p>
            <a:r>
              <a:rPr lang="en-US" dirty="0"/>
              <a:t>They are linked to a user’s Microsoft account.</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6300" y="2937089"/>
            <a:ext cx="7102525" cy="3920911"/>
          </a:xfrm>
          <a:prstGeom prst="rect">
            <a:avLst/>
          </a:prstGeom>
        </p:spPr>
      </p:pic>
    </p:spTree>
    <p:extLst>
      <p:ext uri="{BB962C8B-B14F-4D97-AF65-F5344CB8AC3E}">
        <p14:creationId xmlns:p14="http://schemas.microsoft.com/office/powerpoint/2010/main" val="138080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96331350"/>
              </p:ext>
            </p:extLst>
          </p:nvPr>
        </p:nvGraphicFramePr>
        <p:xfrm>
          <a:off x="-26268" y="1772816"/>
          <a:ext cx="6744193" cy="5396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p:cNvSpPr>
            <a:spLocks noGrp="1"/>
          </p:cNvSpPr>
          <p:nvPr>
            <p:ph idx="1"/>
          </p:nvPr>
        </p:nvSpPr>
        <p:spPr>
          <a:xfrm>
            <a:off x="333772" y="512416"/>
            <a:ext cx="6526461" cy="1929946"/>
          </a:xfrm>
        </p:spPr>
        <p:txBody>
          <a:bodyPr>
            <a:normAutofit/>
          </a:bodyPr>
          <a:lstStyle/>
          <a:p>
            <a:r>
              <a:rPr lang="en-US" sz="3600" b="1" dirty="0" smtClean="0">
                <a:solidFill>
                  <a:srgbClr val="FF0000"/>
                </a:solidFill>
              </a:rPr>
              <a:t>Microsoft Edge</a:t>
            </a:r>
          </a:p>
          <a:p>
            <a:r>
              <a:rPr lang="en-US" dirty="0" smtClean="0"/>
              <a:t>This </a:t>
            </a:r>
            <a:r>
              <a:rPr lang="en-US" dirty="0"/>
              <a:t>this is a Microsoft web browser used for productive web experiences.</a:t>
            </a:r>
            <a:endParaRPr lang="en-US" dirty="0" smtClean="0"/>
          </a:p>
        </p:txBody>
      </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49727" y="116632"/>
            <a:ext cx="5739098" cy="3456384"/>
          </a:xfrm>
          <a:prstGeom prst="rect">
            <a:avLst/>
          </a:prstGeom>
        </p:spPr>
      </p:pic>
      <p:pic>
        <p:nvPicPr>
          <p:cNvPr id="7"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62564" y="3717032"/>
            <a:ext cx="4726260" cy="3140968"/>
          </a:xfrm>
          <a:prstGeom prst="rect">
            <a:avLst/>
          </a:prstGeom>
        </p:spPr>
      </p:pic>
    </p:spTree>
    <p:extLst>
      <p:ext uri="{BB962C8B-B14F-4D97-AF65-F5344CB8AC3E}">
        <p14:creationId xmlns:p14="http://schemas.microsoft.com/office/powerpoint/2010/main" val="425924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804" y="548680"/>
            <a:ext cx="4114800" cy="720080"/>
          </a:xfrm>
        </p:spPr>
        <p:txBody>
          <a:bodyPr/>
          <a:lstStyle/>
          <a:p>
            <a:r>
              <a:rPr lang="en-US" dirty="0">
                <a:solidFill>
                  <a:srgbClr val="FF0000"/>
                </a:solidFill>
              </a:rPr>
              <a:t>Microsoft Mix</a:t>
            </a:r>
            <a:endParaRPr lang="en-GB" dirty="0"/>
          </a:p>
        </p:txBody>
      </p:sp>
      <p:sp>
        <p:nvSpPr>
          <p:cNvPr id="3" name="Content Placeholder 2"/>
          <p:cNvSpPr>
            <a:spLocks noGrp="1"/>
          </p:cNvSpPr>
          <p:nvPr>
            <p:ph idx="1"/>
          </p:nvPr>
        </p:nvSpPr>
        <p:spPr>
          <a:xfrm>
            <a:off x="6022404" y="332656"/>
            <a:ext cx="5040560" cy="3456384"/>
          </a:xfrm>
        </p:spPr>
        <p:txBody>
          <a:bodyPr>
            <a:normAutofit/>
          </a:bodyPr>
          <a:lstStyle/>
          <a:p>
            <a:pPr lvl="1"/>
            <a:r>
              <a:rPr lang="en-US" sz="2400" dirty="0"/>
              <a:t>This is a free extension to PowerPoint that makes it easy for a user to turn PowerPoint presentations </a:t>
            </a:r>
            <a:r>
              <a:rPr lang="en-US" sz="2400" dirty="0" smtClean="0"/>
              <a:t>into </a:t>
            </a:r>
            <a:r>
              <a:rPr lang="en-US" sz="2400" dirty="0"/>
              <a:t>interactive online lessons and share with colleagues in one note, on the web or in a learning management system.</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161" y="2492896"/>
            <a:ext cx="5643243" cy="3171892"/>
          </a:xfrm>
          <a:prstGeom prst="rect">
            <a:avLst/>
          </a:prstGeom>
        </p:spPr>
      </p:pic>
    </p:spTree>
    <p:extLst>
      <p:ext uri="{BB962C8B-B14F-4D97-AF65-F5344CB8AC3E}">
        <p14:creationId xmlns:p14="http://schemas.microsoft.com/office/powerpoint/2010/main" val="1197189475"/>
      </p:ext>
    </p:extLst>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Microsoft Mix</a:t>
            </a:r>
          </a:p>
        </p:txBody>
      </p:sp>
      <p:sp>
        <p:nvSpPr>
          <p:cNvPr id="6" name="Content Placeholder 5"/>
          <p:cNvSpPr>
            <a:spLocks noGrp="1"/>
          </p:cNvSpPr>
          <p:nvPr>
            <p:ph idx="1"/>
          </p:nvPr>
        </p:nvSpPr>
        <p:spPr>
          <a:xfrm>
            <a:off x="661764" y="2294668"/>
            <a:ext cx="9493696" cy="4120480"/>
          </a:xfrm>
        </p:spPr>
        <p:txBody>
          <a:bodyPr>
            <a:normAutofit/>
          </a:bodyPr>
          <a:lstStyle/>
          <a:p>
            <a:pPr>
              <a:buFont typeface="Wingdings" panose="05000000000000000000" pitchFamily="2" charset="2"/>
              <a:buChar char="v"/>
            </a:pPr>
            <a:r>
              <a:rPr lang="en-US" sz="2200" b="1" dirty="0"/>
              <a:t>It enables one to add.	</a:t>
            </a:r>
            <a:endParaRPr lang="en-US" sz="2200" dirty="0"/>
          </a:p>
          <a:p>
            <a:pPr lvl="1"/>
            <a:r>
              <a:rPr lang="en-US" sz="2000" dirty="0"/>
              <a:t>Video and audio narration</a:t>
            </a:r>
          </a:p>
          <a:p>
            <a:pPr lvl="1"/>
            <a:r>
              <a:rPr lang="en-US" sz="2000" dirty="0"/>
              <a:t>The real-time digital thinking</a:t>
            </a:r>
          </a:p>
          <a:p>
            <a:pPr lvl="1"/>
            <a:r>
              <a:rPr lang="en-US" sz="2000" dirty="0"/>
              <a:t>The screen recording that shows actions a user takes on their computer</a:t>
            </a:r>
          </a:p>
          <a:p>
            <a:pPr lvl="1"/>
            <a:r>
              <a:rPr lang="en-US" sz="2000" dirty="0"/>
              <a:t>Polls and quizzes</a:t>
            </a:r>
          </a:p>
          <a:p>
            <a:pPr lvl="1"/>
            <a:r>
              <a:rPr lang="en-US" sz="2000" dirty="0"/>
              <a:t>Videos, simulation, and live web page</a:t>
            </a:r>
            <a:r>
              <a:rPr lang="en-US" dirty="0"/>
              <a:t>s</a:t>
            </a:r>
            <a:r>
              <a:rPr lang="en-US" dirty="0" smtClean="0"/>
              <a:t>.</a:t>
            </a:r>
          </a:p>
          <a:p>
            <a:pPr marL="365760" lvl="1" indent="0">
              <a:buNone/>
            </a:pPr>
            <a:endParaRPr lang="en-US" dirty="0"/>
          </a:p>
          <a:p>
            <a:pPr>
              <a:buFont typeface="Wingdings" panose="05000000000000000000" pitchFamily="2" charset="2"/>
              <a:buChar char="v"/>
            </a:pPr>
            <a:r>
              <a:rPr lang="en-US" sz="2200" b="1" dirty="0"/>
              <a:t>All this is carried out in a PowerPoint</a:t>
            </a:r>
            <a:r>
              <a:rPr lang="en-US" sz="2200" b="1" dirty="0" smtClean="0"/>
              <a:t>.</a:t>
            </a:r>
          </a:p>
          <a:p>
            <a:pPr>
              <a:buFont typeface="Wingdings" panose="05000000000000000000" pitchFamily="2" charset="2"/>
              <a:buChar char="v"/>
            </a:pPr>
            <a:r>
              <a:rPr lang="en-US" sz="2200" b="1" dirty="0"/>
              <a:t>The users can modify, view, download and delete existing content.</a:t>
            </a:r>
          </a:p>
          <a:p>
            <a:pPr>
              <a:buFont typeface="Wingdings" panose="05000000000000000000" pitchFamily="2" charset="2"/>
              <a:buChar char="v"/>
            </a:pPr>
            <a:endParaRPr lang="en-US" dirty="0" smtClean="0"/>
          </a:p>
          <a:p>
            <a:endParaRPr lang="en-US" dirty="0"/>
          </a:p>
          <a:p>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6420" y="131337"/>
            <a:ext cx="5865515" cy="3296006"/>
          </a:xfrm>
          <a:prstGeom prst="rect">
            <a:avLst/>
          </a:prstGeom>
        </p:spPr>
      </p:pic>
    </p:spTree>
    <p:extLst>
      <p:ext uri="{BB962C8B-B14F-4D97-AF65-F5344CB8AC3E}">
        <p14:creationId xmlns:p14="http://schemas.microsoft.com/office/powerpoint/2010/main" val="4161895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476" y="260648"/>
            <a:ext cx="4474840" cy="792088"/>
          </a:xfrm>
        </p:spPr>
        <p:txBody>
          <a:bodyPr>
            <a:noAutofit/>
          </a:bodyPr>
          <a:lstStyle/>
          <a:p>
            <a:r>
              <a:rPr lang="en-US" dirty="0"/>
              <a:t>Microsoft OneNote</a:t>
            </a:r>
          </a:p>
        </p:txBody>
      </p:sp>
      <p:sp>
        <p:nvSpPr>
          <p:cNvPr id="4" name="Text Placeholder 3"/>
          <p:cNvSpPr>
            <a:spLocks noGrp="1"/>
          </p:cNvSpPr>
          <p:nvPr>
            <p:ph type="body" sz="half" idx="2"/>
          </p:nvPr>
        </p:nvSpPr>
        <p:spPr>
          <a:xfrm>
            <a:off x="261764" y="1201688"/>
            <a:ext cx="4968552" cy="1651248"/>
          </a:xfrm>
        </p:spPr>
        <p:txBody>
          <a:bodyPr>
            <a:noAutofit/>
          </a:bodyPr>
          <a:lstStyle/>
          <a:p>
            <a:pPr marL="342900" indent="-342900">
              <a:buFont typeface="Wingdings" panose="05000000000000000000" pitchFamily="2" charset="2"/>
              <a:buChar char="Ø"/>
            </a:pPr>
            <a:r>
              <a:rPr lang="en-US" sz="2000" dirty="0"/>
              <a:t>This is a </a:t>
            </a:r>
            <a:r>
              <a:rPr lang="en-US" sz="2000" b="1" dirty="0"/>
              <a:t>digital</a:t>
            </a:r>
            <a:r>
              <a:rPr lang="en-US" sz="2000" dirty="0"/>
              <a:t> </a:t>
            </a:r>
            <a:r>
              <a:rPr lang="en-US" sz="2000" b="1" dirty="0"/>
              <a:t>notebook</a:t>
            </a:r>
            <a:endParaRPr lang="en-US" sz="2000" dirty="0"/>
          </a:p>
          <a:p>
            <a:pPr marL="342900" indent="-342900">
              <a:buFont typeface="Wingdings" panose="05000000000000000000" pitchFamily="2" charset="2"/>
              <a:buChar char="Ø"/>
            </a:pPr>
            <a:r>
              <a:rPr lang="en-US" sz="2000" dirty="0"/>
              <a:t>It is a computer program for </a:t>
            </a:r>
            <a:r>
              <a:rPr lang="en-US" sz="2000" b="1" dirty="0"/>
              <a:t>multi-user collaboration</a:t>
            </a:r>
            <a:r>
              <a:rPr lang="en-US" sz="2000" dirty="0"/>
              <a:t> and </a:t>
            </a:r>
            <a:r>
              <a:rPr lang="en-US" sz="2000" b="1" dirty="0"/>
              <a:t>free-form information gathering</a:t>
            </a:r>
            <a:r>
              <a:rPr lang="en-US" sz="2000" dirty="0"/>
              <a:t>.</a:t>
            </a:r>
          </a:p>
        </p:txBody>
      </p:sp>
      <p:graphicFrame>
        <p:nvGraphicFramePr>
          <p:cNvPr id="5" name="Diagram 4"/>
          <p:cNvGraphicFramePr/>
          <p:nvPr>
            <p:extLst>
              <p:ext uri="{D42A27DB-BD31-4B8C-83A1-F6EECF244321}">
                <p14:modId xmlns:p14="http://schemas.microsoft.com/office/powerpoint/2010/main" val="1049822357"/>
              </p:ext>
            </p:extLst>
          </p:nvPr>
        </p:nvGraphicFramePr>
        <p:xfrm>
          <a:off x="6958508" y="123365"/>
          <a:ext cx="4824536" cy="33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1804" y="2863454"/>
            <a:ext cx="3592785" cy="3592785"/>
          </a:xfrm>
          <a:prstGeom prst="rect">
            <a:avLst/>
          </a:prstGeom>
        </p:spPr>
      </p:pic>
    </p:spTree>
    <p:extLst>
      <p:ext uri="{BB962C8B-B14F-4D97-AF65-F5344CB8AC3E}">
        <p14:creationId xmlns:p14="http://schemas.microsoft.com/office/powerpoint/2010/main" val="403103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765820" y="0"/>
            <a:ext cx="10081120" cy="6597352"/>
          </a:xfrm>
        </p:spPr>
        <p:txBody>
          <a:bodyPr>
            <a:noAutofit/>
          </a:bodyPr>
          <a:lstStyle/>
          <a:p>
            <a:pPr>
              <a:buFont typeface="Wingdings" panose="05000000000000000000" pitchFamily="2" charset="2"/>
              <a:buChar char="Ø"/>
            </a:pPr>
            <a:r>
              <a:rPr lang="en-US" sz="2200" b="1" dirty="0"/>
              <a:t>It is available as part of:	</a:t>
            </a:r>
          </a:p>
          <a:p>
            <a:pPr lvl="2"/>
            <a:r>
              <a:rPr lang="en-US" sz="2000" dirty="0"/>
              <a:t>Windows 10</a:t>
            </a:r>
          </a:p>
          <a:p>
            <a:pPr lvl="2"/>
            <a:r>
              <a:rPr lang="en-US" sz="2000" dirty="0"/>
              <a:t>Microsoft </a:t>
            </a:r>
            <a:r>
              <a:rPr lang="en-US" sz="2000" dirty="0" smtClean="0"/>
              <a:t>office</a:t>
            </a:r>
            <a:endParaRPr lang="en-US" sz="2000" dirty="0"/>
          </a:p>
          <a:p>
            <a:pPr>
              <a:buFont typeface="Wingdings" panose="05000000000000000000" pitchFamily="2" charset="2"/>
              <a:buChar char="Ø"/>
            </a:pPr>
            <a:r>
              <a:rPr lang="en-US" sz="2200" b="1" dirty="0"/>
              <a:t>It is a free stand-alone program in the following windows:</a:t>
            </a:r>
          </a:p>
          <a:p>
            <a:pPr lvl="3"/>
            <a:r>
              <a:rPr lang="en-US" sz="2000" dirty="0"/>
              <a:t>Windows phone</a:t>
            </a:r>
          </a:p>
          <a:p>
            <a:pPr lvl="3"/>
            <a:r>
              <a:rPr lang="en-US" sz="2000" dirty="0" err="1"/>
              <a:t>iOS</a:t>
            </a:r>
            <a:endParaRPr lang="en-US" sz="2000" dirty="0"/>
          </a:p>
          <a:p>
            <a:pPr lvl="3"/>
            <a:r>
              <a:rPr lang="en-US" sz="2000" dirty="0"/>
              <a:t>Android</a:t>
            </a:r>
          </a:p>
          <a:p>
            <a:pPr lvl="3"/>
            <a:r>
              <a:rPr lang="en-US" sz="2000" dirty="0" err="1"/>
              <a:t>MacOS</a:t>
            </a:r>
            <a:endParaRPr lang="en-US" sz="2000" dirty="0"/>
          </a:p>
          <a:p>
            <a:pPr lvl="3"/>
            <a:r>
              <a:rPr lang="en-US" sz="2000" dirty="0"/>
              <a:t>Windows 10, 8.1 and 10 mobile</a:t>
            </a:r>
          </a:p>
          <a:p>
            <a:pPr lvl="3"/>
            <a:r>
              <a:rPr lang="en-US" sz="2000" dirty="0" err="1"/>
              <a:t>HoloLens</a:t>
            </a:r>
            <a:endParaRPr lang="en-US" sz="2000" dirty="0"/>
          </a:p>
          <a:p>
            <a:pPr lvl="3"/>
            <a:r>
              <a:rPr lang="en-US" sz="2000" dirty="0"/>
              <a:t>Windows </a:t>
            </a:r>
            <a:r>
              <a:rPr lang="en-US" sz="2000" dirty="0" smtClean="0"/>
              <a:t>RT</a:t>
            </a:r>
          </a:p>
          <a:p>
            <a:pPr marL="365760" lvl="1" indent="0">
              <a:buNone/>
            </a:pPr>
            <a:endParaRPr lang="en-US" sz="2200" dirty="0"/>
          </a:p>
          <a:p>
            <a:pPr>
              <a:buFont typeface="Wingdings" panose="05000000000000000000" pitchFamily="2" charset="2"/>
              <a:buChar char="Ø"/>
            </a:pPr>
            <a:r>
              <a:rPr lang="en-US" sz="2200" b="1" dirty="0"/>
              <a:t>A web-based version is available as part of:</a:t>
            </a:r>
          </a:p>
          <a:p>
            <a:pPr lvl="2"/>
            <a:r>
              <a:rPr lang="en-US" sz="2000" dirty="0"/>
              <a:t>Office Online</a:t>
            </a:r>
          </a:p>
          <a:p>
            <a:pPr lvl="2"/>
            <a:r>
              <a:rPr lang="en-US" sz="2000" dirty="0" err="1"/>
              <a:t>OneDrive</a:t>
            </a:r>
            <a:endParaRPr lang="en-US" sz="2000" dirty="0"/>
          </a:p>
        </p:txBody>
      </p:sp>
    </p:spTree>
    <p:extLst>
      <p:ext uri="{BB962C8B-B14F-4D97-AF65-F5344CB8AC3E}">
        <p14:creationId xmlns:p14="http://schemas.microsoft.com/office/powerpoint/2010/main" val="84386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76" y="260648"/>
            <a:ext cx="8686801" cy="1066800"/>
          </a:xfrm>
        </p:spPr>
        <p:txBody>
          <a:bodyPr>
            <a:normAutofit/>
          </a:bodyPr>
          <a:lstStyle/>
          <a:p>
            <a:r>
              <a:rPr lang="en-US" dirty="0"/>
              <a:t>OneNote</a:t>
            </a:r>
          </a:p>
        </p:txBody>
      </p:sp>
      <p:sp>
        <p:nvSpPr>
          <p:cNvPr id="3" name="Content Placeholder 2"/>
          <p:cNvSpPr>
            <a:spLocks noGrp="1"/>
          </p:cNvSpPr>
          <p:nvPr>
            <p:ph idx="1"/>
          </p:nvPr>
        </p:nvSpPr>
        <p:spPr>
          <a:xfrm>
            <a:off x="405780" y="4653136"/>
            <a:ext cx="8686801" cy="1942728"/>
          </a:xfrm>
        </p:spPr>
        <p:txBody>
          <a:bodyPr/>
          <a:lstStyle/>
          <a:p>
            <a:r>
              <a:rPr lang="en-US" dirty="0"/>
              <a:t>In March 2014, the one-note cloud service API was released by Microsoft.</a:t>
            </a:r>
          </a:p>
          <a:p>
            <a:r>
              <a:rPr lang="en-US" dirty="0"/>
              <a:t>The new OneNote feature that is currently available to OneNote API service user are:</a:t>
            </a:r>
          </a:p>
          <a:p>
            <a:pPr lvl="1"/>
            <a:r>
              <a:rPr lang="en-US" b="1" dirty="0"/>
              <a:t>Email to OneNote</a:t>
            </a:r>
            <a:endParaRPr lang="en-US" dirty="0"/>
          </a:p>
          <a:p>
            <a:pPr lvl="1"/>
            <a:r>
              <a:rPr lang="en-US" b="1" dirty="0"/>
              <a:t>OneNote Clipper.</a:t>
            </a:r>
            <a:endParaRPr lang="en-US" dirty="0"/>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0276" y="31260"/>
            <a:ext cx="6971442" cy="4405852"/>
          </a:xfrm>
          <a:prstGeom prst="rect">
            <a:avLst/>
          </a:prstGeom>
        </p:spPr>
      </p:pic>
    </p:spTree>
    <p:extLst>
      <p:ext uri="{BB962C8B-B14F-4D97-AF65-F5344CB8AC3E}">
        <p14:creationId xmlns:p14="http://schemas.microsoft.com/office/powerpoint/2010/main" val="178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533400"/>
            <a:ext cx="8686801" cy="519336"/>
          </a:xfrm>
        </p:spPr>
        <p:txBody>
          <a:bodyPr>
            <a:normAutofit fontScale="90000"/>
          </a:bodyPr>
          <a:lstStyle/>
          <a:p>
            <a:r>
              <a:rPr lang="en-US" dirty="0" smtClean="0"/>
              <a:t>Video 2</a:t>
            </a:r>
            <a:endParaRPr lang="en-US" dirty="0"/>
          </a:p>
        </p:txBody>
      </p:sp>
      <p:pic>
        <p:nvPicPr>
          <p:cNvPr id="4" name="24491bfa-ca21-488b-9bbf-d74c5ea4_1920x1080_675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82749" y="986099"/>
            <a:ext cx="9206821" cy="5179205"/>
          </a:xfrm>
        </p:spPr>
      </p:pic>
    </p:spTree>
    <p:extLst>
      <p:ext uri="{BB962C8B-B14F-4D97-AF65-F5344CB8AC3E}">
        <p14:creationId xmlns:p14="http://schemas.microsoft.com/office/powerpoint/2010/main" val="3771869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772" y="260648"/>
            <a:ext cx="8686801" cy="591344"/>
          </a:xfrm>
        </p:spPr>
        <p:txBody>
          <a:bodyPr/>
          <a:lstStyle/>
          <a:p>
            <a:r>
              <a:rPr lang="en-US" dirty="0"/>
              <a:t>OneNote</a:t>
            </a:r>
          </a:p>
        </p:txBody>
      </p:sp>
      <p:sp>
        <p:nvSpPr>
          <p:cNvPr id="3" name="Content Placeholder 2"/>
          <p:cNvSpPr>
            <a:spLocks noGrp="1"/>
          </p:cNvSpPr>
          <p:nvPr>
            <p:ph idx="1"/>
          </p:nvPr>
        </p:nvSpPr>
        <p:spPr>
          <a:xfrm>
            <a:off x="621804" y="1196752"/>
            <a:ext cx="10657184" cy="5256584"/>
          </a:xfrm>
        </p:spPr>
        <p:txBody>
          <a:bodyPr>
            <a:normAutofit/>
          </a:bodyPr>
          <a:lstStyle/>
          <a:p>
            <a:r>
              <a:rPr lang="en-US" sz="3200" b="1" dirty="0"/>
              <a:t>OneNote allows a user to:</a:t>
            </a:r>
          </a:p>
          <a:p>
            <a:pPr marL="765810" lvl="1" indent="-400050">
              <a:buFont typeface="+mj-lt"/>
              <a:buAutoNum type="romanLcPeriod"/>
            </a:pPr>
            <a:r>
              <a:rPr lang="en-US" sz="2400" dirty="0"/>
              <a:t>Record audio or type notes in one’s computer</a:t>
            </a:r>
          </a:p>
          <a:p>
            <a:pPr marL="765810" lvl="1" indent="-400050">
              <a:buFont typeface="+mj-lt"/>
              <a:buAutoNum type="romanLcPeriod"/>
            </a:pPr>
            <a:r>
              <a:rPr lang="en-US" sz="2400" dirty="0"/>
              <a:t>Write ideas or sketch on one's tablet</a:t>
            </a:r>
          </a:p>
          <a:p>
            <a:pPr marL="765810" lvl="1" indent="-400050">
              <a:buFont typeface="+mj-lt"/>
              <a:buAutoNum type="romanLcPeriod"/>
            </a:pPr>
            <a:r>
              <a:rPr lang="en-US" sz="2400" dirty="0"/>
              <a:t>Add pictures using one's phone</a:t>
            </a:r>
          </a:p>
          <a:p>
            <a:pPr marL="765810" lvl="1" indent="-400050">
              <a:buFont typeface="+mj-lt"/>
              <a:buAutoNum type="romanLcPeriod"/>
            </a:pPr>
            <a:r>
              <a:rPr lang="en-US" sz="2400" dirty="0"/>
              <a:t>Locate notes instantly</a:t>
            </a:r>
          </a:p>
          <a:p>
            <a:pPr marL="765810" lvl="1" indent="-400050">
              <a:buFont typeface="+mj-lt"/>
              <a:buAutoNum type="romanLcPeriod"/>
            </a:pPr>
            <a:r>
              <a:rPr lang="en-US" sz="2400" dirty="0"/>
              <a:t>Move note freely around the page</a:t>
            </a:r>
          </a:p>
          <a:p>
            <a:pPr marL="765810" lvl="1" indent="-400050">
              <a:buFont typeface="+mj-lt"/>
              <a:buAutoNum type="romanLcPeriod"/>
            </a:pPr>
            <a:r>
              <a:rPr lang="en-US" sz="2400" dirty="0"/>
              <a:t>Organize page into sections</a:t>
            </a:r>
          </a:p>
          <a:p>
            <a:pPr marL="765810" lvl="1" indent="-400050">
              <a:buFont typeface="+mj-lt"/>
              <a:buAutoNum type="romanLcPeriod"/>
            </a:pPr>
            <a:r>
              <a:rPr lang="en-US" sz="2400" dirty="0"/>
              <a:t>Keep one's sections in one or more notebooks</a:t>
            </a:r>
          </a:p>
          <a:p>
            <a:pPr marL="765810" lvl="1" indent="-400050">
              <a:buFont typeface="+mj-lt"/>
              <a:buAutoNum type="romanLcPeriod"/>
            </a:pPr>
            <a:r>
              <a:rPr lang="en-US" sz="2400" dirty="0"/>
              <a:t>Switch devices but still pick up where one had left before the change.</a:t>
            </a:r>
          </a:p>
          <a:p>
            <a:pPr marL="765810" lvl="1" indent="-400050">
              <a:buFont typeface="+mj-lt"/>
              <a:buAutoNum type="romanLcPeriod"/>
            </a:pPr>
            <a:r>
              <a:rPr lang="en-US" sz="2400" dirty="0"/>
              <a:t>Share notebooks with others</a:t>
            </a:r>
            <a:r>
              <a:rPr lang="en-US" sz="2400" dirty="0" smtClean="0"/>
              <a:t>.</a:t>
            </a:r>
            <a:endParaRPr lang="en-US" dirty="0"/>
          </a:p>
        </p:txBody>
      </p:sp>
    </p:spTree>
    <p:extLst>
      <p:ext uri="{BB962C8B-B14F-4D97-AF65-F5344CB8AC3E}">
        <p14:creationId xmlns:p14="http://schemas.microsoft.com/office/powerpoint/2010/main" val="306162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Microsoft productivity apps</a:t>
            </a:r>
            <a:endParaRPr lang="en-GB" dirty="0"/>
          </a:p>
        </p:txBody>
      </p:sp>
      <p:sp>
        <p:nvSpPr>
          <p:cNvPr id="3" name="Content Placeholder 2"/>
          <p:cNvSpPr>
            <a:spLocks noGrp="1"/>
          </p:cNvSpPr>
          <p:nvPr>
            <p:ph idx="1"/>
          </p:nvPr>
        </p:nvSpPr>
        <p:spPr/>
        <p:txBody>
          <a:bodyPr>
            <a:normAutofit lnSpcReduction="10000"/>
          </a:bodyPr>
          <a:lstStyle/>
          <a:p>
            <a:pPr marL="228600" lvl="0">
              <a:spcBef>
                <a:spcPts val="1000"/>
              </a:spcBef>
              <a:buClrTx/>
              <a:buSzTx/>
            </a:pPr>
            <a:r>
              <a:rPr lang="en-US" sz="2600" dirty="0">
                <a:solidFill>
                  <a:prstClr val="black"/>
                </a:solidFill>
                <a:latin typeface="Calibri" panose="020F0502020204030204"/>
              </a:rPr>
              <a:t>These apps make people to feel like that they are utilizing their </a:t>
            </a:r>
            <a:r>
              <a:rPr lang="en-US" sz="2600" dirty="0">
                <a:solidFill>
                  <a:srgbClr val="FF0000"/>
                </a:solidFill>
                <a:latin typeface="Calibri" panose="020F0502020204030204"/>
              </a:rPr>
              <a:t>day</a:t>
            </a:r>
            <a:r>
              <a:rPr lang="en-US" sz="2600" dirty="0">
                <a:solidFill>
                  <a:prstClr val="black"/>
                </a:solidFill>
                <a:latin typeface="Calibri" panose="020F0502020204030204"/>
              </a:rPr>
              <a:t> </a:t>
            </a:r>
            <a:r>
              <a:rPr lang="en-US" sz="2600" dirty="0">
                <a:solidFill>
                  <a:srgbClr val="FF0000"/>
                </a:solidFill>
                <a:latin typeface="Calibri" panose="020F0502020204030204"/>
              </a:rPr>
              <a:t>time</a:t>
            </a:r>
            <a:r>
              <a:rPr lang="en-US" sz="2600" dirty="0">
                <a:solidFill>
                  <a:prstClr val="black"/>
                </a:solidFill>
                <a:latin typeface="Calibri" panose="020F0502020204030204"/>
              </a:rPr>
              <a:t> the well by squeezing more into each day. </a:t>
            </a:r>
          </a:p>
          <a:p>
            <a:pPr marL="0" lvl="0" indent="0">
              <a:spcBef>
                <a:spcPts val="1000"/>
              </a:spcBef>
              <a:buClrTx/>
              <a:buSzTx/>
              <a:buNone/>
            </a:pPr>
            <a:endParaRPr lang="en-US" sz="2600" dirty="0">
              <a:solidFill>
                <a:prstClr val="black"/>
              </a:solidFill>
              <a:latin typeface="Calibri" panose="020F0502020204030204"/>
            </a:endParaRPr>
          </a:p>
          <a:p>
            <a:pPr marL="228600" lvl="0">
              <a:spcBef>
                <a:spcPts val="1000"/>
              </a:spcBef>
              <a:buClrTx/>
              <a:buSzTx/>
            </a:pPr>
            <a:r>
              <a:rPr lang="en-US" sz="2600" dirty="0">
                <a:solidFill>
                  <a:prstClr val="black"/>
                </a:solidFill>
                <a:latin typeface="Calibri" panose="020F0502020204030204"/>
              </a:rPr>
              <a:t>Office time management apps are relatively more complicated than personal ones due to the need to accommodate different time different types of data recording.  </a:t>
            </a:r>
          </a:p>
          <a:p>
            <a:pPr marL="0" lvl="0" indent="0">
              <a:spcBef>
                <a:spcPts val="1000"/>
              </a:spcBef>
              <a:buClrTx/>
              <a:buSzTx/>
              <a:buNone/>
            </a:pPr>
            <a:endParaRPr lang="en-US" sz="2600" dirty="0">
              <a:solidFill>
                <a:prstClr val="black"/>
              </a:solidFill>
              <a:latin typeface="Calibri" panose="020F0502020204030204"/>
            </a:endParaRPr>
          </a:p>
          <a:p>
            <a:pPr marL="228600" lvl="0">
              <a:spcBef>
                <a:spcPts val="1000"/>
              </a:spcBef>
              <a:buClrTx/>
              <a:buSzTx/>
            </a:pPr>
            <a:r>
              <a:rPr lang="en-US" sz="2600" dirty="0">
                <a:solidFill>
                  <a:prstClr val="black"/>
                </a:solidFill>
                <a:latin typeface="Calibri" panose="020F0502020204030204"/>
              </a:rPr>
              <a:t>These apps </a:t>
            </a:r>
            <a:r>
              <a:rPr lang="en-US" sz="2600" dirty="0">
                <a:solidFill>
                  <a:srgbClr val="FF0000"/>
                </a:solidFill>
                <a:latin typeface="Calibri" panose="020F0502020204030204"/>
              </a:rPr>
              <a:t>let one to monitor their progress</a:t>
            </a:r>
            <a:r>
              <a:rPr lang="en-US" sz="2600" dirty="0">
                <a:solidFill>
                  <a:prstClr val="black"/>
                </a:solidFill>
                <a:latin typeface="Calibri" panose="020F0502020204030204"/>
              </a:rPr>
              <a:t> based on their set objectives and restate their plans based on the lessons they have learns and their plans.</a:t>
            </a:r>
          </a:p>
          <a:p>
            <a:pPr marL="228600" lvl="0">
              <a:spcBef>
                <a:spcPts val="1000"/>
              </a:spcBef>
              <a:buClrTx/>
              <a:buSzTx/>
            </a:pPr>
            <a:endParaRPr lang="en-US" sz="2600" dirty="0">
              <a:solidFill>
                <a:prstClr val="black"/>
              </a:solidFill>
              <a:latin typeface="Calibri" panose="020F0502020204030204"/>
            </a:endParaRPr>
          </a:p>
        </p:txBody>
      </p:sp>
    </p:spTree>
    <p:extLst>
      <p:ext uri="{BB962C8B-B14F-4D97-AF65-F5344CB8AC3E}">
        <p14:creationId xmlns:p14="http://schemas.microsoft.com/office/powerpoint/2010/main" val="2749491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endParaRPr lang="en-GB" dirty="0"/>
          </a:p>
        </p:txBody>
      </p:sp>
      <p:sp>
        <p:nvSpPr>
          <p:cNvPr id="3" name="Content Placeholder 2"/>
          <p:cNvSpPr>
            <a:spLocks noGrp="1"/>
          </p:cNvSpPr>
          <p:nvPr>
            <p:ph idx="1"/>
          </p:nvPr>
        </p:nvSpPr>
        <p:spPr/>
        <p:txBody>
          <a:bodyPr>
            <a:normAutofit fontScale="92500" lnSpcReduction="10000"/>
          </a:bodyPr>
          <a:lstStyle/>
          <a:p>
            <a:pPr hangingPunct="0"/>
            <a:r>
              <a:rPr lang="en-US" dirty="0" err="1"/>
              <a:t>Azfar</a:t>
            </a:r>
            <a:r>
              <a:rPr lang="en-US" dirty="0"/>
              <a:t>, A., </a:t>
            </a:r>
            <a:r>
              <a:rPr lang="en-US" dirty="0" err="1"/>
              <a:t>Choo</a:t>
            </a:r>
            <a:r>
              <a:rPr lang="en-US" dirty="0"/>
              <a:t>, K. K. R., &amp; Liu, L. (2017). Forensic taxonomy of android productivity apps. Multimedia Tools and Applications, 76(3), 3313-3341.</a:t>
            </a:r>
          </a:p>
          <a:p>
            <a:pPr hangingPunct="0"/>
            <a:r>
              <a:rPr lang="en-US" dirty="0" smtClean="0"/>
              <a:t>Carey</a:t>
            </a:r>
            <a:r>
              <a:rPr lang="en-US" dirty="0"/>
              <a:t>, P., </a:t>
            </a:r>
            <a:r>
              <a:rPr lang="en-US" dirty="0" err="1"/>
              <a:t>DesJardins</a:t>
            </a:r>
            <a:r>
              <a:rPr lang="en-US" dirty="0"/>
              <a:t>, C., Shaffer, A., </a:t>
            </a:r>
            <a:r>
              <a:rPr lang="en-US" dirty="0" err="1"/>
              <a:t>Shellman</a:t>
            </a:r>
            <a:r>
              <a:rPr lang="en-US" dirty="0"/>
              <a:t>, M., &amp; </a:t>
            </a:r>
            <a:r>
              <a:rPr lang="en-US" dirty="0" err="1"/>
              <a:t>Vodnik</a:t>
            </a:r>
            <a:r>
              <a:rPr lang="en-US" dirty="0"/>
              <a:t>, S. (2016). New Perspectives Microsoft Office 365 &amp; Office 2016: Introductory, Loose-leaf Version.</a:t>
            </a:r>
          </a:p>
          <a:p>
            <a:pPr hangingPunct="0"/>
            <a:r>
              <a:rPr lang="en-US" dirty="0"/>
              <a:t>Mark, G., Iqbal, S., &amp; Czerwinski, M. (2017, September). How blocking distractions affects workplace focus and productivity. In Proceedings of the 2017 ACM International Joint Conference on Pervasive and Ubiquitous Computing and Proceedings of the 2017 ACM International Symposium on Wearable Computers (pp. 928-934). ACM.</a:t>
            </a:r>
          </a:p>
          <a:p>
            <a:pPr hangingPunct="0"/>
            <a:r>
              <a:rPr lang="en-US" dirty="0" smtClean="0"/>
              <a:t>Parsons</a:t>
            </a:r>
            <a:r>
              <a:rPr lang="en-US" dirty="0"/>
              <a:t>, J. J., </a:t>
            </a:r>
            <a:r>
              <a:rPr lang="en-US" dirty="0" err="1"/>
              <a:t>Beskeen</a:t>
            </a:r>
            <a:r>
              <a:rPr lang="en-US" dirty="0"/>
              <a:t>, D. W., Cram, C. M., Duffy, J., &amp; </a:t>
            </a:r>
            <a:r>
              <a:rPr lang="en-US" dirty="0" err="1"/>
              <a:t>Friedrichsen</a:t>
            </a:r>
            <a:r>
              <a:rPr lang="en-US" dirty="0"/>
              <a:t>, L. (2016). Bundle: Illustrated Computer Concepts and Microsoft Office 365 &amp; Office 2016+ LMS Integrated SAM 365 &amp; 2016 Assessments, Trainings, and Projects with 1 </a:t>
            </a:r>
            <a:r>
              <a:rPr lang="en-US" dirty="0" err="1"/>
              <a:t>MindTap</a:t>
            </a:r>
            <a:r>
              <a:rPr lang="en-US" dirty="0"/>
              <a:t> Reader Printed Access Card. </a:t>
            </a:r>
            <a:r>
              <a:rPr lang="en-US" dirty="0" err="1"/>
              <a:t>Cengage</a:t>
            </a:r>
            <a:r>
              <a:rPr lang="en-US" dirty="0"/>
              <a:t> Learning</a:t>
            </a:r>
            <a:r>
              <a:rPr lang="en-US" dirty="0" smtClean="0"/>
              <a:t>.</a:t>
            </a:r>
            <a:endParaRPr lang="en-US" dirty="0"/>
          </a:p>
        </p:txBody>
      </p:sp>
    </p:spTree>
    <p:extLst>
      <p:ext uri="{BB962C8B-B14F-4D97-AF65-F5344CB8AC3E}">
        <p14:creationId xmlns:p14="http://schemas.microsoft.com/office/powerpoint/2010/main" val="4195383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Business strategy presentation">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thm15="http://schemas.microsoft.com/office/thememl/2012/main" name="Business strategy presentation.potx" id="{EB0D3B34-B7D6-4C45-8EC6-74593BA23307}" vid="{3C7E45A4-4E96-419A-A06F-C7909FE41FBD}"/>
    </a:ext>
  </a:extLst>
</a:theme>
</file>

<file path=ppt/theme/theme2.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Blue Re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entury Gothic-Palatino Linotyp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FF1070-8794-47AC-90B7-1F2E078096FF}">
  <ds:schemaRefs>
    <ds:schemaRef ds:uri="http://schemas.microsoft.com/office/2006/documentManagement/types"/>
    <ds:schemaRef ds:uri="http://purl.org/dc/terms/"/>
    <ds:schemaRef ds:uri="a4f35948-e619-41b3-aa29-22878b09cfd2"/>
    <ds:schemaRef ds:uri="http://purl.org/dc/dcmitype/"/>
    <ds:schemaRef ds:uri="http://www.w3.org/XML/1998/namespace"/>
    <ds:schemaRef ds:uri="http://schemas.microsoft.com/office/infopath/2007/PartnerControls"/>
    <ds:schemaRef ds:uri="http://purl.org/dc/elements/1.1/"/>
    <ds:schemaRef ds:uri="http://schemas.openxmlformats.org/package/2006/metadata/core-properties"/>
    <ds:schemaRef ds:uri="40262f94-9f35-4ac3-9a90-690165a166b7"/>
    <ds:schemaRef ds:uri="http://schemas.microsoft.com/office/2006/metadata/properties"/>
  </ds:schemaRefs>
</ds:datastoreItem>
</file>

<file path=customXml/itemProps2.xml><?xml version="1.0" encoding="utf-8"?>
<ds:datastoreItem xmlns:ds="http://schemas.openxmlformats.org/officeDocument/2006/customXml" ds:itemID="{7CB30B94-6D3B-4C91-947C-5EB8E8EFFE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3E1689-1E09-4ADC-A5E7-6718BF79A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strategy presentation(2)</Template>
  <TotalTime>244</TotalTime>
  <Words>858</Words>
  <Application>Microsoft Office PowerPoint</Application>
  <PresentationFormat>Custom</PresentationFormat>
  <Paragraphs>121</Paragraphs>
  <Slides>16</Slides>
  <Notes>11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Century Gothic</vt:lpstr>
      <vt:lpstr>Palatino Linotype</vt:lpstr>
      <vt:lpstr>Wingdings</vt:lpstr>
      <vt:lpstr>Business strategy presentation</vt:lpstr>
      <vt:lpstr>Microsoft Productivity Apps </vt:lpstr>
      <vt:lpstr>Goals and Objectives</vt:lpstr>
      <vt:lpstr>Introduction</vt:lpstr>
      <vt:lpstr>Video 1</vt:lpstr>
      <vt:lpstr>Millennial and technology</vt:lpstr>
      <vt:lpstr>PowerPoint Presentation</vt:lpstr>
      <vt:lpstr>PowerPoint Presentation</vt:lpstr>
      <vt:lpstr>Microsoft Mix</vt:lpstr>
      <vt:lpstr>Microsoft Mix</vt:lpstr>
      <vt:lpstr>Microsoft OneNote</vt:lpstr>
      <vt:lpstr>PowerPoint Presentation</vt:lpstr>
      <vt:lpstr>OneNote</vt:lpstr>
      <vt:lpstr>Video 2</vt:lpstr>
      <vt:lpstr>OneNote</vt:lpstr>
      <vt:lpstr>Importance of Microsoft productivity apps</vt:lpstr>
      <vt:lpstr>References</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MILLENNIAL AS LEADERS</dc:title>
  <dc:creator>Winnie Tai</dc:creator>
  <cp:lastModifiedBy>Windows User</cp:lastModifiedBy>
  <cp:revision>27</cp:revision>
  <dcterms:created xsi:type="dcterms:W3CDTF">2017-05-25T16:37:22Z</dcterms:created>
  <dcterms:modified xsi:type="dcterms:W3CDTF">2017-12-19T14:44:21Z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74069400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